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282" r:id="rId2"/>
    <p:sldId id="385" r:id="rId3"/>
    <p:sldId id="283" r:id="rId4"/>
    <p:sldId id="386" r:id="rId5"/>
    <p:sldId id="392" r:id="rId6"/>
    <p:sldId id="495" r:id="rId7"/>
    <p:sldId id="388" r:id="rId8"/>
    <p:sldId id="389" r:id="rId9"/>
    <p:sldId id="260" r:id="rId10"/>
    <p:sldId id="408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419" r:id="rId20"/>
    <p:sldId id="423" r:id="rId21"/>
    <p:sldId id="424" r:id="rId22"/>
    <p:sldId id="425" r:id="rId23"/>
    <p:sldId id="427" r:id="rId24"/>
    <p:sldId id="428" r:id="rId25"/>
    <p:sldId id="429" r:id="rId26"/>
    <p:sldId id="430" r:id="rId27"/>
    <p:sldId id="431" r:id="rId28"/>
    <p:sldId id="433" r:id="rId29"/>
    <p:sldId id="434" r:id="rId30"/>
    <p:sldId id="456" r:id="rId31"/>
    <p:sldId id="457" r:id="rId32"/>
    <p:sldId id="435" r:id="rId33"/>
    <p:sldId id="437" r:id="rId34"/>
    <p:sldId id="438" r:id="rId35"/>
    <p:sldId id="436" r:id="rId36"/>
    <p:sldId id="496" r:id="rId37"/>
    <p:sldId id="441" r:id="rId38"/>
    <p:sldId id="440" r:id="rId39"/>
    <p:sldId id="442" r:id="rId40"/>
    <p:sldId id="443" r:id="rId41"/>
    <p:sldId id="444" r:id="rId42"/>
    <p:sldId id="445" r:id="rId43"/>
    <p:sldId id="446" r:id="rId44"/>
    <p:sldId id="449" r:id="rId45"/>
    <p:sldId id="447" r:id="rId46"/>
    <p:sldId id="452" r:id="rId47"/>
    <p:sldId id="450" r:id="rId48"/>
    <p:sldId id="451" r:id="rId49"/>
    <p:sldId id="453" r:id="rId50"/>
    <p:sldId id="454" r:id="rId51"/>
    <p:sldId id="455" r:id="rId52"/>
    <p:sldId id="426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8" r:id="rId64"/>
    <p:sldId id="497" r:id="rId65"/>
    <p:sldId id="469" r:id="rId66"/>
    <p:sldId id="470" r:id="rId67"/>
    <p:sldId id="471" r:id="rId68"/>
    <p:sldId id="474" r:id="rId69"/>
    <p:sldId id="475" r:id="rId70"/>
    <p:sldId id="476" r:id="rId71"/>
    <p:sldId id="478" r:id="rId72"/>
    <p:sldId id="479" r:id="rId73"/>
    <p:sldId id="480" r:id="rId74"/>
    <p:sldId id="481" r:id="rId75"/>
    <p:sldId id="482" r:id="rId76"/>
    <p:sldId id="483" r:id="rId77"/>
    <p:sldId id="484" r:id="rId78"/>
    <p:sldId id="485" r:id="rId79"/>
    <p:sldId id="486" r:id="rId80"/>
    <p:sldId id="498" r:id="rId81"/>
    <p:sldId id="487" r:id="rId82"/>
    <p:sldId id="488" r:id="rId83"/>
    <p:sldId id="489" r:id="rId84"/>
    <p:sldId id="490" r:id="rId85"/>
    <p:sldId id="491" r:id="rId86"/>
    <p:sldId id="492" r:id="rId87"/>
    <p:sldId id="493" r:id="rId88"/>
    <p:sldId id="494" r:id="rId8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 autoAdjust="0"/>
    <p:restoredTop sz="53205" autoAdjust="0"/>
  </p:normalViewPr>
  <p:slideViewPr>
    <p:cSldViewPr>
      <p:cViewPr varScale="1">
        <p:scale>
          <a:sx n="69" d="100"/>
          <a:sy n="69" d="100"/>
        </p:scale>
        <p:origin x="-1080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2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6A455-D779-478E-864B-6372C9CFF282}" type="datetimeFigureOut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0309B-9F74-4D2C-A59B-81C0DE1B0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32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0309B-9F74-4D2C-A59B-81C0DE1B03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174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0309B-9F74-4D2C-A59B-81C0DE1B030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10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0309B-9F74-4D2C-A59B-81C0DE1B030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10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sizeof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语言的一种单目运算操作符，运算对象是变量名、表达式、或数据类型标识符。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Sizeof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操作符的功能是以字节形式给出其操作数的存储大小，是一个整型值，其具体数值由操作数的类型决定。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0309B-9F74-4D2C-A59B-81C0DE1B03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339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0309B-9F74-4D2C-A59B-81C0DE1B030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1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0309B-9F74-4D2C-A59B-81C0DE1B030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10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0309B-9F74-4D2C-A59B-81C0DE1B030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10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0309B-9F74-4D2C-A59B-81C0DE1B030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10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0309B-9F74-4D2C-A59B-81C0DE1B030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10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0309B-9F74-4D2C-A59B-81C0DE1B030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10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0309B-9F74-4D2C-A59B-81C0DE1B030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10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F370E47-1EAC-484E-9F3F-94B1736BE201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78002D-8964-4D89-837C-6CD56863BEC6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D1A2F88-2C2D-4475-BF31-BB0D9C452036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72EAA0-EC3D-4D47-88D3-8BA260302EF0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116679-B789-4D7E-863B-4935931A2773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D9B766C-3A78-4E38-AB44-B1367C265961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A8CF737-1258-4E69-B3B3-E087E41E97F7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50669EC-B72B-4D24-AA60-6827A85CF14B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8A2E17-2B69-4EDE-B223-0CE7F0B86536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51F84FD-7C3C-45E9-BBAB-9D89653434E2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173898B-F081-4F1D-B415-9322EC483A21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F80E436-C7B6-4EB3-B7CA-2C53C8F33687}" type="datetime1">
              <a:rPr lang="zh-CN" altLang="en-US" smtClean="0"/>
              <a:t>2022-10-09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94545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第二章 基本数据类型、运算符和表达式</a:t>
            </a:r>
            <a:endParaRPr lang="zh-CN" altLang="en-US" sz="3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932040" y="2636912"/>
            <a:ext cx="4104456" cy="2304256"/>
          </a:xfrm>
        </p:spPr>
        <p:txBody>
          <a:bodyPr>
            <a:noAutofit/>
          </a:bodyPr>
          <a:lstStyle/>
          <a:p>
            <a:pPr algn="l"/>
            <a:r>
              <a:rPr lang="en-US" altLang="zh-CN" sz="2000" dirty="0" smtClean="0"/>
              <a:t>2.1</a:t>
            </a:r>
            <a:r>
              <a:rPr lang="zh-CN" altLang="en-US" sz="2000" dirty="0" smtClean="0"/>
              <a:t>基本数据类型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2.2 </a:t>
            </a:r>
            <a:r>
              <a:rPr lang="zh-CN" altLang="en-US" sz="2000" dirty="0" smtClean="0"/>
              <a:t>整型数据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2.3</a:t>
            </a:r>
            <a:r>
              <a:rPr lang="zh-CN" altLang="en-US" sz="2000" dirty="0" smtClean="0"/>
              <a:t>实型数据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2.4 </a:t>
            </a:r>
            <a:r>
              <a:rPr lang="zh-CN" altLang="en-US" sz="2000" dirty="0" smtClean="0"/>
              <a:t>字符型数据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2.5</a:t>
            </a:r>
            <a:r>
              <a:rPr lang="zh-CN" altLang="en-US" sz="2000" dirty="0" smtClean="0"/>
              <a:t>不同类型数据的混合运算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2.6 </a:t>
            </a:r>
            <a:r>
              <a:rPr lang="zh-CN" altLang="en-US" sz="2000" dirty="0" smtClean="0"/>
              <a:t>运算符与表达式</a:t>
            </a:r>
            <a:endParaRPr lang="en-US" altLang="zh-CN" sz="2000" dirty="0" smtClean="0"/>
          </a:p>
          <a:p>
            <a:pPr algn="l"/>
            <a:endParaRPr lang="zh-CN" altLang="en-US" sz="2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05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2.1.2</a:t>
            </a:r>
            <a:r>
              <a:rPr lang="en-US" altLang="zh-CN" sz="400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396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、直接常量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常量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是固定值，在程序执行期间不会改变。这些固定的值，又叫做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字面量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常量可以是任何的基本数据类型，比如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整数常量、浮点常量、字符常量，或字符串字面值，也有枚举常量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684000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例如：</a:t>
            </a:r>
            <a:endParaRPr lang="en-US" altLang="zh-CN" sz="2000" dirty="0" smtClean="0">
              <a:solidFill>
                <a:prstClr val="black"/>
              </a:solidFill>
              <a:ea typeface="宋体" charset="-122"/>
            </a:endParaRPr>
          </a:p>
          <a:p>
            <a:pPr marL="1026900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12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0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-7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为整型常量</a:t>
            </a:r>
            <a:endParaRPr lang="en-US" altLang="zh-CN" sz="2000" dirty="0" smtClean="0">
              <a:solidFill>
                <a:prstClr val="black"/>
              </a:solidFill>
              <a:ea typeface="宋体" charset="-122"/>
            </a:endParaRPr>
          </a:p>
          <a:p>
            <a:pPr marL="1026900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3.14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-2.8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为实型常量</a:t>
            </a:r>
            <a:endParaRPr lang="en-US" altLang="zh-CN" sz="2000" dirty="0" smtClean="0">
              <a:solidFill>
                <a:prstClr val="black"/>
              </a:solidFill>
              <a:ea typeface="宋体" charset="-122"/>
            </a:endParaRPr>
          </a:p>
          <a:p>
            <a:pPr marL="1026900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’a’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’b’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’c’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则为字符常量</a:t>
            </a:r>
            <a:endParaRPr lang="en-US" altLang="zh-CN" sz="20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常量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就像是常规的变量，只不过常量的值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在定义后不能进行修改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670884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2.1.2</a:t>
            </a:r>
            <a:r>
              <a:rPr lang="en-US" altLang="zh-CN" sz="400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、符号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常量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：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#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define 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 PI      3.1416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符号常量在使用之前必须先定义，其一般形式为：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                      </a:t>
            </a:r>
            <a:r>
              <a:rPr lang="en-US" altLang="zh-CN" sz="2200" b="1" dirty="0" smtClean="0">
                <a:solidFill>
                  <a:srgbClr val="FF0000"/>
                </a:solidFill>
                <a:ea typeface="宋体" charset="-122"/>
              </a:rPr>
              <a:t>#</a:t>
            </a:r>
            <a:r>
              <a:rPr lang="en-US" altLang="zh-CN" sz="2200" b="1" dirty="0">
                <a:solidFill>
                  <a:srgbClr val="FF0000"/>
                </a:solidFill>
                <a:ea typeface="宋体" charset="-122"/>
              </a:rPr>
              <a:t>define </a:t>
            </a:r>
            <a:r>
              <a:rPr lang="en-US" altLang="zh-CN" sz="2200" b="1" dirty="0" smtClean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标识符   常量</a:t>
            </a:r>
            <a:endParaRPr lang="en-US" altLang="zh-CN" sz="2200" b="1" dirty="0" smtClean="0">
              <a:solidFill>
                <a:srgbClr val="FF0000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#define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属于预处理命令，凡是以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#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开头的均为预处理命令。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#define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称为宏定义命令，其中的标识符又称为宏名，功能是把宏名定义为其后的字符串，字符串可以是常量值，也可以是表达式。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如：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#define N 18 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，对源程序进行编译时，将会把程序中出现的所有宏名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N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都置换为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18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，然后再进行编译。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符号常量也是常量，它的值在其作用域内不能改变，也不能再被赋值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。习惯上用大写字母命名符号常量，而用小写字母命名变量。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77025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2.1.2</a:t>
            </a:r>
            <a:r>
              <a:rPr lang="en-US" altLang="zh-CN" sz="400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、符号常量：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#define   PI      3.1416</a:t>
            </a:r>
          </a:p>
          <a:p>
            <a:pPr marL="393192" lvl="1">
              <a:spcBef>
                <a:spcPts val="1200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    例如：计算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圆周长和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面积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"/>
          <a:stretch/>
        </p:blipFill>
        <p:spPr bwMode="auto">
          <a:xfrm>
            <a:off x="399071" y="2420888"/>
            <a:ext cx="8500454" cy="323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498880" y="2924944"/>
            <a:ext cx="23762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617864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2.1.2</a:t>
            </a:r>
            <a:r>
              <a:rPr lang="en-US" altLang="zh-CN" sz="400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、符号常量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1200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使用符号常量具有以下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优点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：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850392" lvl="1" indent="-4572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将复杂的常量简单化，使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书写时不易出错</a:t>
            </a:r>
          </a:p>
          <a:p>
            <a:pPr marL="850392" lvl="1" indent="-4572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使程序中常量的含义更加清楚，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增加代码的可读性和使用率</a:t>
            </a:r>
          </a:p>
          <a:p>
            <a:pPr marL="850392" lvl="1" indent="-4572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修改程序方便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，如果需要修改常量，只需修改定义符号常量的表达式即可。</a:t>
            </a:r>
          </a:p>
        </p:txBody>
      </p:sp>
    </p:spTree>
    <p:extLst>
      <p:ext uri="{BB962C8B-B14F-4D97-AF65-F5344CB8AC3E}">
        <p14:creationId xmlns:p14="http://schemas.microsoft.com/office/powerpoint/2010/main" val="582866849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2.1.2</a:t>
            </a:r>
            <a:r>
              <a:rPr lang="en-US" altLang="zh-CN" sz="400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、符号常量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1200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在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语言中，还有一种定义符号常量的方式，就是使用</a:t>
            </a:r>
            <a:r>
              <a:rPr lang="en-US" altLang="zh-CN" sz="2200" dirty="0" err="1">
                <a:solidFill>
                  <a:prstClr val="black"/>
                </a:solidFill>
                <a:ea typeface="宋体" charset="-122"/>
              </a:rPr>
              <a:t>const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语句，其格式如下所示：</a:t>
            </a:r>
          </a:p>
          <a:p>
            <a:pPr marL="393192" lvl="1">
              <a:spcBef>
                <a:spcPts val="600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srgbClr val="FF0000"/>
                </a:solidFill>
                <a:ea typeface="宋体" charset="-122"/>
              </a:rPr>
              <a:t>                </a:t>
            </a:r>
            <a:r>
              <a:rPr lang="en-US" altLang="zh-CN" sz="2200" dirty="0" err="1" smtClean="0">
                <a:solidFill>
                  <a:srgbClr val="FF0000"/>
                </a:solidFill>
                <a:ea typeface="宋体" charset="-122"/>
              </a:rPr>
              <a:t>const</a:t>
            </a:r>
            <a:r>
              <a:rPr lang="en-US" altLang="zh-CN" sz="2200" dirty="0" smtClean="0">
                <a:solidFill>
                  <a:srgbClr val="FF0000"/>
                </a:solidFill>
                <a:ea typeface="宋体" charset="-122"/>
              </a:rPr>
              <a:t>   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数据类型   符号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常量名</a:t>
            </a:r>
            <a:r>
              <a:rPr lang="en-US" altLang="zh-CN" sz="2200" dirty="0">
                <a:solidFill>
                  <a:srgbClr val="FF0000"/>
                </a:solidFill>
                <a:ea typeface="宋体" charset="-122"/>
              </a:rPr>
              <a:t>=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表达式；</a:t>
            </a:r>
          </a:p>
          <a:p>
            <a:pPr marL="393192" lvl="1">
              <a:spcBef>
                <a:spcPts val="600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前面例子可以换成以下声明：</a:t>
            </a:r>
          </a:p>
          <a:p>
            <a:pPr marL="393192" lvl="1">
              <a:spcBef>
                <a:spcPts val="600"/>
              </a:spcBef>
              <a:buClr>
                <a:srgbClr val="2DA2BF"/>
              </a:buClr>
            </a:pPr>
            <a:r>
              <a:rPr lang="en-US" altLang="zh-CN" sz="2200" dirty="0" err="1">
                <a:solidFill>
                  <a:prstClr val="black"/>
                </a:solidFill>
                <a:ea typeface="宋体" charset="-122"/>
              </a:rPr>
              <a:t>const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  float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  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pi = 3.1425926;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933056"/>
            <a:ext cx="43624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4775316" y="4975416"/>
            <a:ext cx="23762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507129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2.1.2</a:t>
            </a:r>
            <a:r>
              <a:rPr lang="en-US" altLang="zh-CN" sz="400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、符号常量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1200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两种定义符号常量的方式对比：</a:t>
            </a: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预处理指令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#define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其实是定义了一个字面常量的名字，在程序运行时，使用改名字代替字面常量进行使用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而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const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语句支持为常量指定类型，这可以保证编译器在编译代码时对其类型进行安全检查。</a:t>
            </a: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考虑到安全性，应当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尽量使用</a:t>
            </a:r>
            <a:r>
              <a:rPr lang="en-US" altLang="zh-CN" sz="2200" dirty="0" err="1">
                <a:solidFill>
                  <a:srgbClr val="FF0000"/>
                </a:solidFill>
                <a:ea typeface="宋体" charset="-122"/>
              </a:rPr>
              <a:t>const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方式定义常量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48979249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2.1.2</a:t>
            </a:r>
            <a:r>
              <a:rPr lang="en-US" altLang="zh-CN" sz="400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常量和</a:t>
            </a:r>
            <a:r>
              <a:rPr lang="zh-CN" altLang="en-US" sz="4000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  <a:ea typeface="黑体" pitchFamily="2" charset="-122"/>
              </a:rPr>
              <a:t>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、变量的基本概念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在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程序执行过程中，一个变量必须有一个名字，在内存中占据一定的存储单元，在该存储单元中存放变量的值。</a:t>
            </a:r>
          </a:p>
          <a:p>
            <a:pPr marL="736092" lvl="1" indent="-342900">
              <a:spcBef>
                <a:spcPts val="6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变量名是一种标识符，它必须遵守标识符的命名规则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6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变量必须先定义，后使用</a:t>
            </a:r>
          </a:p>
          <a:p>
            <a:pPr marL="736092" lvl="1" indent="-342900">
              <a:spcBef>
                <a:spcPts val="6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zh-CN" altLang="en-US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642" y="3630170"/>
            <a:ext cx="3217168" cy="23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410" y="3931299"/>
            <a:ext cx="1957586" cy="148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67022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2.1.2</a:t>
            </a:r>
            <a:r>
              <a:rPr lang="en-US" altLang="zh-CN" sz="400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常量和</a:t>
            </a:r>
            <a:r>
              <a:rPr lang="zh-CN" altLang="en-US" sz="4000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  <a:ea typeface="黑体" pitchFamily="2" charset="-122"/>
              </a:rPr>
              <a:t>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、变量的基本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概念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变量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名实际上是以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一个名字代表的一个存储地址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从变量中取值，实际上是通过变量名找到相应的内存地址，从该存储单元中读取数据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一个变量被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指定为某一确定的数据类型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，在编译时就能为其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分配相应大小的存储单元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</a:t>
            </a:r>
            <a:r>
              <a:rPr lang="en-US" altLang="zh-CN" sz="2200" dirty="0" err="1">
                <a:solidFill>
                  <a:prstClr val="black"/>
                </a:solidFill>
                <a:ea typeface="宋体" charset="-122"/>
              </a:rPr>
              <a:t>int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 4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; float 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4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; double 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8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; char 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zh-CN" altLang="en-US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11518"/>
            <a:ext cx="3232099" cy="150274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 r="7220" b="7179"/>
          <a:stretch/>
        </p:blipFill>
        <p:spPr bwMode="auto">
          <a:xfrm>
            <a:off x="3208419" y="5119364"/>
            <a:ext cx="3943037" cy="151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079937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2.1.2</a:t>
            </a:r>
            <a:r>
              <a:rPr lang="en-US" altLang="zh-CN" sz="400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常量和</a:t>
            </a:r>
            <a:r>
              <a:rPr lang="zh-CN" altLang="en-US" sz="4000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  <a:ea typeface="黑体" pitchFamily="2" charset="-122"/>
              </a:rPr>
              <a:t>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、变量的基本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概念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一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个变量被指定为某一确定的数据类型，便于在编译时据此检查所进行的运算是否合法。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(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例如，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整型变量可以进行取余运算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，而实型变量则不能）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079937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2.1.2</a:t>
            </a:r>
            <a:r>
              <a:rPr lang="en-US" altLang="zh-CN" sz="400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常量和</a:t>
            </a:r>
            <a:r>
              <a:rPr lang="zh-CN" altLang="en-US" sz="4000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  <a:ea typeface="黑体" pitchFamily="2" charset="-122"/>
              </a:rPr>
              <a:t>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思考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：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     程序中哪些是变量，哪些是常量？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" t="15247"/>
          <a:stretch/>
        </p:blipFill>
        <p:spPr bwMode="auto">
          <a:xfrm>
            <a:off x="684173" y="2579280"/>
            <a:ext cx="7775654" cy="2289217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167312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基本数据类型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2.1.1 </a:t>
            </a:r>
            <a:r>
              <a:rPr lang="zh-CN" altLang="en-US" dirty="0" smtClean="0"/>
              <a:t>数据类型</a:t>
            </a:r>
            <a:endParaRPr lang="en-US" altLang="zh-CN" dirty="0" smtClean="0"/>
          </a:p>
          <a:p>
            <a:r>
              <a:rPr lang="en-US" altLang="zh-CN" dirty="0" smtClean="0"/>
              <a:t>2.1.2</a:t>
            </a:r>
            <a:r>
              <a:rPr lang="zh-CN" altLang="en-US" dirty="0" smtClean="0"/>
              <a:t>常量与变量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21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整型数据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2.2.1 </a:t>
            </a:r>
            <a:r>
              <a:rPr lang="zh-CN" altLang="en-US" dirty="0" smtClean="0"/>
              <a:t>整型常量</a:t>
            </a:r>
            <a:endParaRPr lang="en-US" altLang="zh-CN" dirty="0" smtClean="0"/>
          </a:p>
          <a:p>
            <a:r>
              <a:rPr lang="en-US" altLang="zh-CN" dirty="0" smtClean="0"/>
              <a:t>2.2.2 </a:t>
            </a:r>
            <a:r>
              <a:rPr lang="zh-CN" altLang="en-US" dirty="0" smtClean="0"/>
              <a:t>整型变量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667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2.2.1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整型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57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6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整型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常量就是整常数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。整型常量：如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1000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12345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0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-345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（正整数、零、负整数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）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6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在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语言中，使用的整常数有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八进制、十六进制和十进制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3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种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。使用不同的前缀来互相区分。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6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整数常量也可以带一个后缀，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后缀是 </a:t>
            </a:r>
            <a:r>
              <a:rPr lang="en-US" altLang="zh-CN" sz="2200" dirty="0">
                <a:solidFill>
                  <a:srgbClr val="FF0000"/>
                </a:solidFill>
                <a:ea typeface="宋体" charset="-122"/>
              </a:rPr>
              <a:t>U 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和 </a:t>
            </a:r>
            <a:r>
              <a:rPr lang="en-US" altLang="zh-CN" sz="2200" dirty="0">
                <a:solidFill>
                  <a:srgbClr val="FF0000"/>
                </a:solidFill>
                <a:ea typeface="宋体" charset="-122"/>
              </a:rPr>
              <a:t>L 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的组合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U 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表示无符号整数（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unsigned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），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L 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表示长整数（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long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）。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后缀可以是大写，也可以是小写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U 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和 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L 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的顺序任意。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600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600"/>
              </a:spcBef>
              <a:buClr>
                <a:srgbClr val="2DA2BF"/>
              </a:buClr>
            </a:pP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275397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2.2.1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整型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67544" y="1412776"/>
                <a:ext cx="8431981" cy="503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93192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1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、八进制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整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常数</a:t>
                </a:r>
                <a:endParaRPr lang="zh-CN" altLang="en-US" sz="2200" dirty="0">
                  <a:solidFill>
                    <a:prstClr val="black"/>
                  </a:solidFill>
                  <a:ea typeface="宋体" charset="-122"/>
                </a:endParaRPr>
              </a:p>
              <a:p>
                <a:pPr marL="393192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八进制整常数必须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宋体" charset="-122"/>
                  </a:rPr>
                  <a:t>以</a:t>
                </a:r>
                <a:r>
                  <a:rPr lang="en-US" altLang="zh-CN" sz="2200" dirty="0">
                    <a:solidFill>
                      <a:srgbClr val="FF0000"/>
                    </a:solidFill>
                    <a:ea typeface="宋体" charset="-122"/>
                  </a:rPr>
                  <a:t>0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宋体" charset="-122"/>
                  </a:rPr>
                  <a:t>开头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，即以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0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作为八进制数的前缀。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宋体" charset="-122"/>
                  </a:rPr>
                  <a:t>数码取值为</a:t>
                </a:r>
                <a:r>
                  <a:rPr lang="en-US" altLang="zh-CN" sz="2200" dirty="0">
                    <a:solidFill>
                      <a:srgbClr val="FF0000"/>
                    </a:solidFill>
                    <a:ea typeface="宋体" charset="-122"/>
                  </a:rPr>
                  <a:t>0~7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。</a:t>
                </a:r>
                <a:endParaRPr lang="en-US" altLang="zh-CN" sz="2200" dirty="0" smtClean="0">
                  <a:solidFill>
                    <a:prstClr val="black"/>
                  </a:solidFill>
                  <a:ea typeface="宋体" charset="-122"/>
                </a:endParaRPr>
              </a:p>
              <a:p>
                <a:pPr marL="393192" lvl="1">
                  <a:spcBef>
                    <a:spcPts val="324"/>
                  </a:spcBef>
                  <a:buClr>
                    <a:srgbClr val="2DA2BF"/>
                  </a:buClr>
                </a:pPr>
                <a:endParaRPr lang="zh-CN" altLang="en-US" sz="2200" dirty="0">
                  <a:solidFill>
                    <a:prstClr val="black"/>
                  </a:solidFill>
                  <a:ea typeface="宋体" charset="-122"/>
                </a:endParaRPr>
              </a:p>
              <a:p>
                <a:pPr marL="393192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举例：</a:t>
                </a:r>
              </a:p>
              <a:p>
                <a:pPr marL="736092" lvl="1" indent="-342900">
                  <a:spcBef>
                    <a:spcPts val="600"/>
                  </a:spcBef>
                  <a:buClr>
                    <a:srgbClr val="2DA2BF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合法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的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八进制数：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 015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、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0101 </a:t>
                </a:r>
                <a:endParaRPr lang="zh-CN" altLang="en-US" sz="2200" dirty="0">
                  <a:solidFill>
                    <a:prstClr val="black"/>
                  </a:solidFill>
                  <a:ea typeface="宋体" charset="-122"/>
                </a:endParaRPr>
              </a:p>
              <a:p>
                <a:pPr marL="540000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转换成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十进制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015=0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8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+1×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8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+5=13</m:t>
                    </m:r>
                  </m:oMath>
                </a14:m>
                <a:r>
                  <a:rPr lang="en-US" altLang="zh-CN" sz="2000" dirty="0" smtClean="0">
                    <a:solidFill>
                      <a:prstClr val="black"/>
                    </a:solidFill>
                    <a:ea typeface="宋体" charset="-122"/>
                  </a:rPr>
                  <a:t> </a:t>
                </a:r>
              </a:p>
              <a:p>
                <a:pPr marL="540000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转换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成十进制  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0101=0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8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+1×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8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+0×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8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+1=65</m:t>
                    </m:r>
                  </m:oMath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  <a:p>
                <a:pPr marL="736092" lvl="1" indent="-342900">
                  <a:spcBef>
                    <a:spcPts val="2400"/>
                  </a:spcBef>
                  <a:buClr>
                    <a:srgbClr val="2DA2BF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不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合法的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八进制数：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 </a:t>
                </a:r>
              </a:p>
              <a:p>
                <a:pPr marL="393192" lvl="1">
                  <a:spcBef>
                    <a:spcPts val="1200"/>
                  </a:spcBef>
                  <a:buClr>
                    <a:srgbClr val="2DA2BF"/>
                  </a:buClr>
                </a:pP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	256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（无前缀</a:t>
                </a: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0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）</a:t>
                </a:r>
                <a:endParaRPr lang="en-US" altLang="zh-CN" sz="2200" dirty="0" smtClean="0">
                  <a:solidFill>
                    <a:prstClr val="black"/>
                  </a:solidFill>
                  <a:ea typeface="宋体" charset="-122"/>
                </a:endParaRPr>
              </a:p>
              <a:p>
                <a:pPr marL="393192" lvl="1">
                  <a:spcBef>
                    <a:spcPts val="1200"/>
                  </a:spcBef>
                  <a:buClr>
                    <a:srgbClr val="2DA2BF"/>
                  </a:buClr>
                </a:pP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 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     </a:t>
                </a: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03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ea typeface="宋体" charset="-122"/>
                  </a:rPr>
                  <a:t>8</a:t>
                </a: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2 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（包含非八进制数码</a:t>
                </a: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8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）</a:t>
                </a:r>
                <a:endParaRPr lang="zh-CN" altLang="en-US" sz="2200" dirty="0">
                  <a:solidFill>
                    <a:prstClr val="black"/>
                  </a:solidFill>
                  <a:ea typeface="宋体" charset="-122"/>
                </a:endParaRPr>
              </a:p>
              <a:p>
                <a:pPr marL="393192" lvl="1">
                  <a:spcBef>
                    <a:spcPts val="324"/>
                  </a:spcBef>
                  <a:buClr>
                    <a:srgbClr val="2DA2BF"/>
                  </a:buClr>
                </a:pPr>
                <a:endParaRPr lang="en-US" altLang="zh-CN" sz="2200" dirty="0" smtClean="0">
                  <a:solidFill>
                    <a:prstClr val="black"/>
                  </a:solidFill>
                  <a:ea typeface="宋体" charset="-122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12776"/>
                <a:ext cx="8431981" cy="5039841"/>
              </a:xfrm>
              <a:prstGeom prst="rect">
                <a:avLst/>
              </a:prstGeom>
              <a:blipFill rotWithShape="1">
                <a:blip r:embed="rId4"/>
                <a:stretch>
                  <a:fillRect t="-1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73552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2.2.1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整型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67544" y="1412776"/>
                <a:ext cx="8431981" cy="5198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93192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2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、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十六进制整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常数</a:t>
                </a:r>
                <a:endParaRPr lang="zh-CN" altLang="en-US" sz="2200" dirty="0">
                  <a:solidFill>
                    <a:prstClr val="black"/>
                  </a:solidFill>
                  <a:ea typeface="宋体" charset="-122"/>
                </a:endParaRPr>
              </a:p>
              <a:p>
                <a:pPr marL="393192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十六进制整常数的前缀是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0X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或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0x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，其数码取值为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0~9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、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A~F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或</a:t>
                </a:r>
                <a:r>
                  <a:rPr lang="en-US" altLang="zh-CN" sz="2200" dirty="0" err="1">
                    <a:solidFill>
                      <a:prstClr val="black"/>
                    </a:solidFill>
                    <a:ea typeface="宋体" charset="-122"/>
                  </a:rPr>
                  <a:t>a~f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。</a:t>
                </a:r>
                <a:endParaRPr lang="en-US" altLang="zh-CN" sz="2200" dirty="0" smtClean="0">
                  <a:solidFill>
                    <a:prstClr val="black"/>
                  </a:solidFill>
                  <a:ea typeface="宋体" charset="-122"/>
                </a:endParaRPr>
              </a:p>
              <a:p>
                <a:pPr marL="393192" lvl="1">
                  <a:spcBef>
                    <a:spcPts val="324"/>
                  </a:spcBef>
                  <a:buClr>
                    <a:srgbClr val="2DA2BF"/>
                  </a:buClr>
                </a:pPr>
                <a:endParaRPr lang="zh-CN" altLang="en-US" sz="2200" dirty="0">
                  <a:solidFill>
                    <a:prstClr val="black"/>
                  </a:solidFill>
                  <a:ea typeface="宋体" charset="-122"/>
                </a:endParaRPr>
              </a:p>
              <a:p>
                <a:pPr marL="393192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举例：</a:t>
                </a:r>
              </a:p>
              <a:p>
                <a:pPr marL="736092" lvl="1" indent="-342900">
                  <a:spcBef>
                    <a:spcPts val="600"/>
                  </a:spcBef>
                  <a:buClr>
                    <a:srgbClr val="2DA2BF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合法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的十六进制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数：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 0X2A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、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0XA0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、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0XFFFF </a:t>
                </a:r>
                <a:endParaRPr lang="zh-CN" altLang="en-US" sz="2200" dirty="0">
                  <a:solidFill>
                    <a:prstClr val="black"/>
                  </a:solidFill>
                  <a:ea typeface="宋体" charset="-122"/>
                </a:endParaRPr>
              </a:p>
              <a:p>
                <a:pPr marL="393192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转换成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十进制</a:t>
                </a:r>
                <a:endParaRPr lang="en-US" altLang="zh-CN" sz="2200" dirty="0" smtClean="0">
                  <a:solidFill>
                    <a:prstClr val="black"/>
                  </a:solidFill>
                  <a:ea typeface="宋体" charset="-122"/>
                </a:endParaRPr>
              </a:p>
              <a:p>
                <a:pPr marL="886968" lvl="3">
                  <a:lnSpc>
                    <a:spcPct val="110000"/>
                  </a:lnSpc>
                  <a:spcBef>
                    <a:spcPts val="350"/>
                  </a:spcBef>
                  <a:buClr>
                    <a:srgbClr val="DA1F2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CN" sz="200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2</m:t>
                      </m:r>
                      <m:r>
                        <a:rPr lang="en-US" altLang="zh-CN" sz="200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𝐴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2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16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CN" sz="2000" i="1" smtClean="0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10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=42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marL="886968" lvl="3">
                  <a:lnSpc>
                    <a:spcPct val="110000"/>
                  </a:lnSpc>
                  <a:spcBef>
                    <a:spcPts val="350"/>
                  </a:spcBef>
                  <a:buClr>
                    <a:srgbClr val="DA1F2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/>
                        </a:rPr>
                        <m:t>𝑋𝐴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/>
                        </a:rPr>
                        <m:t>0=10×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16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+0=160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ea typeface="Cambria Math"/>
                </a:endParaRPr>
              </a:p>
              <a:p>
                <a:pPr marL="886968" lvl="3">
                  <a:lnSpc>
                    <a:spcPct val="110000"/>
                  </a:lnSpc>
                  <a:spcBef>
                    <a:spcPts val="350"/>
                  </a:spcBef>
                  <a:buClr>
                    <a:srgbClr val="DA1F28"/>
                  </a:buClr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𝑋𝐹𝐹𝐹𝐹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</a:rPr>
                      <m:t>=15×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16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+15×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16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+15×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16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+15=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65535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  <a:p>
                <a:pPr marL="736092" lvl="1" indent="-342900">
                  <a:spcBef>
                    <a:spcPts val="2400"/>
                  </a:spcBef>
                  <a:buClr>
                    <a:srgbClr val="2DA2BF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不合法的十六进制数：</a:t>
                </a:r>
                <a:endParaRPr lang="en-US" altLang="zh-CN" sz="2200" dirty="0" smtClean="0">
                  <a:solidFill>
                    <a:prstClr val="black"/>
                  </a:solidFill>
                  <a:ea typeface="宋体" charset="-122"/>
                </a:endParaRPr>
              </a:p>
              <a:p>
                <a:pPr marL="393192" lvl="1">
                  <a:spcBef>
                    <a:spcPts val="600"/>
                  </a:spcBef>
                  <a:buClr>
                    <a:srgbClr val="2DA2BF"/>
                  </a:buClr>
                </a:pP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 </a:t>
                </a: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                                5A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（无前缀</a:t>
                </a: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0X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）</a:t>
                </a:r>
                <a:endParaRPr lang="en-US" altLang="zh-CN" sz="2200" dirty="0" smtClean="0">
                  <a:solidFill>
                    <a:prstClr val="black"/>
                  </a:solidFill>
                  <a:ea typeface="宋体" charset="-122"/>
                </a:endParaRPr>
              </a:p>
              <a:p>
                <a:pPr marL="393192" lvl="1">
                  <a:spcBef>
                    <a:spcPts val="600"/>
                  </a:spcBef>
                  <a:buClr>
                    <a:srgbClr val="2DA2BF"/>
                  </a:buClr>
                </a:pP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 </a:t>
                </a: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                                0X3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ea typeface="宋体" charset="-122"/>
                  </a:rPr>
                  <a:t>H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（含有非十六进制数码）</a:t>
                </a:r>
                <a:endParaRPr lang="en-US" altLang="zh-CN" sz="2200" dirty="0">
                  <a:solidFill>
                    <a:prstClr val="black"/>
                  </a:solidFill>
                  <a:ea typeface="宋体" charset="-122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12776"/>
                <a:ext cx="8431981" cy="5198859"/>
              </a:xfrm>
              <a:prstGeom prst="rect">
                <a:avLst/>
              </a:prstGeom>
              <a:blipFill rotWithShape="1">
                <a:blip r:embed="rId4"/>
                <a:stretch>
                  <a:fillRect t="-1524" b="-2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44835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2.2.1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整型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101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、十进制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整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常数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十进制整常数没有前缀，数码取值为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0~9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举例：</a:t>
            </a:r>
          </a:p>
          <a:p>
            <a:pPr marL="736092" lvl="1" indent="-342900">
              <a:spcBef>
                <a:spcPts val="6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合法十进制数：       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 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237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-568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1627 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8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不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合法的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十进制数： 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 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023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23D 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000"/>
              </a:spcBef>
              <a:buClr>
                <a:srgbClr val="2DA2BF"/>
              </a:buClr>
            </a:pP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注意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 indent="457200">
              <a:spcBef>
                <a:spcPts val="600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在程序中是根据前缀来区分各种进制数的。因此在书写时不要把前缀弄错，以免造成结果不正确。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15509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2.2.1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整型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4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、整型常数的后缀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600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在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16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位字长的机器上，基本整型的长度也为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16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位，因此表示的数的范围也是有限定的。如果使用的数超过了上述范围，就必须用长整型数来表示。长整型数是用后缀“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L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”或“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l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”来表示的。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600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如：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十进制长整型：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	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	158L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（十进制为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158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）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	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	358000L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（十进制为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358000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）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713018"/>
              </p:ext>
            </p:extLst>
          </p:nvPr>
        </p:nvGraphicFramePr>
        <p:xfrm>
          <a:off x="1331640" y="1844824"/>
          <a:ext cx="6096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2520280"/>
                <a:gridCol w="2423592"/>
              </a:tblGrid>
              <a:tr h="4876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整常数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无符号数表示范围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有符号数表示范围</a:t>
                      </a:r>
                    </a:p>
                    <a:p>
                      <a:pPr algn="ctr"/>
                      <a:endParaRPr lang="zh-CN" altLang="en-US" b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十进制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0~65535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-32768~+32767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八进制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0~0177777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*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十六进制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0x0~0xffff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*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24665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2.2.1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整型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4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、整型常数的后缀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注意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：对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158L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，因为是长整型，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编译系统将为它分配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4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个字节的存储空间。而对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158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，因为是基本整型，只分配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个字节的存储空间。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1800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无符号数也可用后缀表示，整型常数的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无符号数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后缀为“</a:t>
            </a:r>
            <a:r>
              <a:rPr lang="en-US" altLang="zh-CN" sz="2200" dirty="0" smtClean="0">
                <a:solidFill>
                  <a:srgbClr val="FF0000"/>
                </a:solidFill>
                <a:ea typeface="宋体" charset="-122"/>
              </a:rPr>
              <a:t>U”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或“</a:t>
            </a:r>
            <a:r>
              <a:rPr lang="en-US" altLang="zh-CN" sz="2200" dirty="0" smtClean="0">
                <a:solidFill>
                  <a:srgbClr val="FF0000"/>
                </a:solidFill>
                <a:ea typeface="宋体" charset="-122"/>
              </a:rPr>
              <a:t>u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”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例如：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358u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0x38Au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235Lu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1800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前缀和后缀可同时使用以表示各种类型的数。</a:t>
            </a:r>
            <a:endParaRPr lang="en-US" altLang="zh-CN" sz="2200" dirty="0" smtClean="0">
              <a:solidFill>
                <a:srgbClr val="FF0000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如：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0xA5Lu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表示十六进制无符号长整数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A5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，其十进制为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165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	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213732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2.2.2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整型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、整型变量的分类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整型变量可分为</a:t>
            </a:r>
            <a:r>
              <a:rPr lang="zh-CN" altLang="en-US" sz="2200" b="1" dirty="0" smtClean="0">
                <a:solidFill>
                  <a:srgbClr val="00B0F0"/>
                </a:solidFill>
                <a:ea typeface="宋体" charset="-122"/>
              </a:rPr>
              <a:t>基本整型、短整型、长整型和无符号整型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4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种。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无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符号型又可与前面的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种类型匹配而构成另外几种类型：无符号基本整型、无符号短整型、无符号长整型。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	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891287"/>
            <a:ext cx="64960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733629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2.2.2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整型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、整型变量的分类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整型变量可分为基本整型、短整型、长整型和无符号整型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4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种。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无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符号型又可与前面的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种类型匹配而构成另外几种类型：无符号基本整型、无符号短整型、无符号长整型。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	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2845019"/>
            <a:ext cx="4824536" cy="403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6817592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83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、变量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定义时需要注意的问题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允许在</a:t>
            </a:r>
            <a:r>
              <a:rPr lang="zh-CN" altLang="en-US" sz="2200" b="1" dirty="0">
                <a:solidFill>
                  <a:srgbClr val="00B0F0"/>
                </a:solidFill>
                <a:ea typeface="宋体" charset="-122"/>
              </a:rPr>
              <a:t>一个类型声明符后定义多个相同类型的变量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。各变量名之间用逗号间隔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类型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声明符与</a:t>
            </a:r>
            <a:r>
              <a:rPr lang="zh-CN" altLang="en-US" sz="2200" b="1" dirty="0">
                <a:solidFill>
                  <a:srgbClr val="00B0F0"/>
                </a:solidFill>
                <a:ea typeface="宋体" charset="-122"/>
              </a:rPr>
              <a:t>变量名之间至少用一个空格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间隔。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最后一个变量名之后（即整个变量定义语句）必须以分号（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;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）结束。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变量定义必须放在变量使用之前。一般放在函数体的开头部分。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可在定义变量的同时为变量赋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初值。其格式为：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    类型声明符  变量名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1=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初值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，变量名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2=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初值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…;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 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366" y="3625484"/>
            <a:ext cx="1524000" cy="523875"/>
            <a:chOff x="3391957" y="4051432"/>
            <a:chExt cx="1524000" cy="523875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957" y="4051432"/>
              <a:ext cx="15240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直接连接符 16"/>
            <p:cNvCxnSpPr/>
            <p:nvPr/>
          </p:nvCxnSpPr>
          <p:spPr>
            <a:xfrm>
              <a:off x="4015300" y="4509120"/>
              <a:ext cx="216024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355976" y="4509120"/>
              <a:ext cx="216024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4671717" y="4149359"/>
              <a:ext cx="147697" cy="3895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826590" y="4149359"/>
              <a:ext cx="147697" cy="3895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04" y="5873750"/>
            <a:ext cx="23717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2.2.2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整型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变量</a:t>
            </a:r>
          </a:p>
        </p:txBody>
      </p:sp>
    </p:spTree>
    <p:extLst>
      <p:ext uri="{BB962C8B-B14F-4D97-AF65-F5344CB8AC3E}">
        <p14:creationId xmlns:p14="http://schemas.microsoft.com/office/powerpoint/2010/main" val="3221986580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一个程序主要包括以下两方面的信息：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 smtClean="0"/>
              <a:t>(1) </a:t>
            </a:r>
            <a:r>
              <a:rPr lang="zh-CN" altLang="zh-CN" dirty="0" smtClean="0">
                <a:solidFill>
                  <a:srgbClr val="C00000"/>
                </a:solidFill>
              </a:rPr>
              <a:t>对数据的描述</a:t>
            </a:r>
            <a:r>
              <a:rPr lang="zh-CN" altLang="zh-CN" dirty="0" smtClean="0"/>
              <a:t>。在程序中要指定用到</a:t>
            </a:r>
            <a:r>
              <a:rPr lang="zh-CN" altLang="en-US" dirty="0" smtClean="0"/>
              <a:t>哪</a:t>
            </a:r>
            <a:r>
              <a:rPr lang="zh-CN" altLang="zh-CN" dirty="0" smtClean="0"/>
              <a:t>些数据以及这些数据的类型和数据的组织形式这就是数据结构</a:t>
            </a:r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dirty="0" smtClean="0"/>
              <a:t>(2) </a:t>
            </a:r>
            <a:r>
              <a:rPr lang="zh-CN" altLang="zh-CN" dirty="0" smtClean="0">
                <a:solidFill>
                  <a:srgbClr val="C00000"/>
                </a:solidFill>
              </a:rPr>
              <a:t>对</a:t>
            </a:r>
            <a:r>
              <a:rPr lang="zh-CN" altLang="en-US" dirty="0" smtClean="0">
                <a:solidFill>
                  <a:srgbClr val="C00000"/>
                </a:solidFill>
              </a:rPr>
              <a:t>数据的操作</a:t>
            </a:r>
            <a:r>
              <a:rPr lang="zh-CN" altLang="zh-CN" dirty="0" smtClean="0"/>
              <a:t>。即要求计算机进行操作的步骤</a:t>
            </a:r>
            <a:endParaRPr lang="en-US" altLang="zh-CN" dirty="0" smtClean="0"/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</a:pPr>
            <a:r>
              <a:rPr lang="zh-CN" altLang="zh-CN" dirty="0" smtClean="0"/>
              <a:t>也就是算法</a:t>
            </a:r>
            <a:r>
              <a:rPr lang="en-US" altLang="zh-CN" dirty="0" smtClean="0"/>
              <a:t>(algorithm)</a:t>
            </a:r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</a:pPr>
            <a:endParaRPr lang="en-US" altLang="zh-CN" dirty="0" smtClean="0"/>
          </a:p>
          <a:p>
            <a:pPr marL="365760" lvl="1" indent="-256032">
              <a:lnSpc>
                <a:spcPct val="100000"/>
              </a:lnSpc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zh-CN" altLang="en-US" sz="2700" dirty="0"/>
              <a:t>注：</a:t>
            </a:r>
            <a:endParaRPr lang="en-US" altLang="zh-CN" sz="2700" dirty="0"/>
          </a:p>
          <a:p>
            <a:pPr lvl="1"/>
            <a:r>
              <a:rPr lang="zh-CN" altLang="zh-CN" sz="2000" dirty="0">
                <a:solidFill>
                  <a:srgbClr val="FF0000"/>
                </a:solidFill>
              </a:rPr>
              <a:t>数据</a:t>
            </a:r>
            <a:r>
              <a:rPr lang="zh-CN" altLang="zh-CN" sz="2000" dirty="0"/>
              <a:t>是操作的对象</a:t>
            </a:r>
            <a:endParaRPr lang="en-US" altLang="zh-CN" sz="2000" dirty="0"/>
          </a:p>
          <a:p>
            <a:pPr lvl="1"/>
            <a:r>
              <a:rPr lang="zh-CN" altLang="zh-CN" sz="2000" dirty="0">
                <a:solidFill>
                  <a:srgbClr val="FF0000"/>
                </a:solidFill>
              </a:rPr>
              <a:t>操作</a:t>
            </a:r>
            <a:r>
              <a:rPr lang="zh-CN" altLang="zh-CN" sz="2000" dirty="0"/>
              <a:t>的目的是对数据进行加工处理，以得到期望的结果</a:t>
            </a:r>
            <a:endParaRPr lang="en-US" altLang="zh-CN" sz="2000" dirty="0"/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</a:pPr>
            <a:endParaRPr lang="zh-CN" altLang="en-US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2.1.1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数据类型</a:t>
            </a:r>
            <a:endParaRPr lang="zh-CN" altLang="en-US" sz="4000" dirty="0">
              <a:solidFill>
                <a:srgbClr val="80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69970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、进制转换程序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2.2.2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整型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变量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9" y="1864088"/>
            <a:ext cx="6202462" cy="45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430" y="3279738"/>
            <a:ext cx="3054102" cy="317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77156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、整型数据输出格式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2.2.2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整型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变量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2" t="29855" b="17842"/>
          <a:stretch/>
        </p:blipFill>
        <p:spPr bwMode="auto">
          <a:xfrm>
            <a:off x="2481452" y="2190405"/>
            <a:ext cx="4181097" cy="2078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779964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实型数据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2.2.1 </a:t>
            </a:r>
            <a:r>
              <a:rPr lang="zh-CN" altLang="en-US" dirty="0" smtClean="0"/>
              <a:t>实型常量</a:t>
            </a:r>
            <a:endParaRPr lang="en-US" altLang="zh-CN" dirty="0" smtClean="0"/>
          </a:p>
          <a:p>
            <a:r>
              <a:rPr lang="en-US" altLang="zh-CN" dirty="0" smtClean="0"/>
              <a:t>2.2.2 </a:t>
            </a:r>
            <a:r>
              <a:rPr lang="zh-CN" altLang="en-US" dirty="0" smtClean="0"/>
              <a:t>实</a:t>
            </a:r>
            <a:r>
              <a:rPr lang="zh-CN" altLang="en-US" dirty="0"/>
              <a:t>型</a:t>
            </a:r>
            <a:r>
              <a:rPr lang="zh-CN" altLang="en-US" dirty="0" smtClean="0"/>
              <a:t>变量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90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2.3.1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实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7544" y="1412776"/>
                <a:ext cx="8431981" cy="4470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36092" lvl="1" indent="-342900">
                  <a:spcBef>
                    <a:spcPts val="324"/>
                  </a:spcBef>
                  <a:buClr>
                    <a:srgbClr val="2DA2BF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200" b="1" dirty="0" smtClean="0">
                    <a:solidFill>
                      <a:srgbClr val="FF0000"/>
                    </a:solidFill>
                    <a:ea typeface="宋体" charset="-122"/>
                  </a:rPr>
                  <a:t>实</a:t>
                </a:r>
                <a:r>
                  <a:rPr lang="zh-CN" altLang="en-US" sz="2200" b="1" dirty="0">
                    <a:solidFill>
                      <a:srgbClr val="FF0000"/>
                    </a:solidFill>
                    <a:ea typeface="宋体" charset="-122"/>
                  </a:rPr>
                  <a:t>型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也称为</a:t>
                </a:r>
                <a:r>
                  <a:rPr lang="zh-CN" altLang="en-US" sz="2200" b="1" dirty="0">
                    <a:solidFill>
                      <a:srgbClr val="FF0000"/>
                    </a:solidFill>
                    <a:ea typeface="宋体" charset="-122"/>
                  </a:rPr>
                  <a:t>浮点型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。实型常量也称为</a:t>
                </a:r>
                <a:r>
                  <a:rPr lang="zh-CN" altLang="en-US" sz="2200" b="1" dirty="0">
                    <a:solidFill>
                      <a:srgbClr val="FF0000"/>
                    </a:solidFill>
                    <a:ea typeface="宋体" charset="-122"/>
                  </a:rPr>
                  <a:t>实数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或者</a:t>
                </a:r>
                <a:r>
                  <a:rPr lang="zh-CN" altLang="en-US" sz="2200" b="1" dirty="0">
                    <a:solidFill>
                      <a:srgbClr val="FF0000"/>
                    </a:solidFill>
                    <a:ea typeface="宋体" charset="-122"/>
                  </a:rPr>
                  <a:t>浮点数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。在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C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语言中，实数只采用十进制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。</a:t>
                </a:r>
                <a:endParaRPr lang="en-US" altLang="zh-CN" sz="2200" dirty="0" smtClean="0">
                  <a:solidFill>
                    <a:prstClr val="black"/>
                  </a:solidFill>
                  <a:ea typeface="宋体" charset="-122"/>
                </a:endParaRPr>
              </a:p>
              <a:p>
                <a:pPr marL="736092" lvl="1" indent="-342900">
                  <a:spcBef>
                    <a:spcPts val="324"/>
                  </a:spcBef>
                  <a:buClr>
                    <a:srgbClr val="2DA2BF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它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有两种形式，</a:t>
                </a:r>
                <a:r>
                  <a:rPr lang="zh-CN" altLang="en-US" sz="2200" b="1" dirty="0">
                    <a:solidFill>
                      <a:srgbClr val="FF0000"/>
                    </a:solidFill>
                    <a:ea typeface="宋体" charset="-122"/>
                  </a:rPr>
                  <a:t>十进制数形式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和</a:t>
                </a:r>
                <a:r>
                  <a:rPr lang="zh-CN" altLang="en-US" sz="2200" b="1" dirty="0">
                    <a:solidFill>
                      <a:srgbClr val="FF0000"/>
                    </a:solidFill>
                    <a:ea typeface="宋体" charset="-122"/>
                  </a:rPr>
                  <a:t>指数形式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。</a:t>
                </a:r>
                <a:endParaRPr lang="en-US" altLang="zh-CN" sz="2200" dirty="0">
                  <a:solidFill>
                    <a:prstClr val="black"/>
                  </a:solidFill>
                  <a:ea typeface="宋体" charset="-122"/>
                </a:endParaRPr>
              </a:p>
              <a:p>
                <a:pPr marL="1008000" lvl="1" indent="-342900">
                  <a:spcBef>
                    <a:spcPts val="1800"/>
                  </a:spcBef>
                  <a:buClr>
                    <a:srgbClr val="2DA2BF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200" b="1" dirty="0">
                    <a:solidFill>
                      <a:srgbClr val="FF0000"/>
                    </a:solidFill>
                    <a:ea typeface="宋体" charset="-122"/>
                  </a:rPr>
                  <a:t>十进制数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宋体" charset="-122"/>
                  </a:rPr>
                  <a:t>形式</a:t>
                </a:r>
                <a:endParaRPr lang="zh-CN" altLang="en-US" sz="2200" b="1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1008000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由数码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0~9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和小数点组成</a:t>
                </a:r>
              </a:p>
              <a:p>
                <a:pPr marL="1008000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如：如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0</a:t>
                </a:r>
                <a:r>
                  <a:rPr lang="en-US" altLang="zh-CN" sz="2200" b="1" dirty="0">
                    <a:solidFill>
                      <a:srgbClr val="FF0000"/>
                    </a:solidFill>
                    <a:ea typeface="宋体" charset="-122"/>
                  </a:rPr>
                  <a:t>.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34    -56</a:t>
                </a:r>
                <a:r>
                  <a:rPr lang="en-US" altLang="zh-CN" sz="2200" b="1" dirty="0">
                    <a:solidFill>
                      <a:srgbClr val="FF0000"/>
                    </a:solidFill>
                    <a:ea typeface="宋体" charset="-122"/>
                  </a:rPr>
                  <a:t>.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79   0</a:t>
                </a:r>
                <a:r>
                  <a:rPr lang="en-US" altLang="zh-CN" sz="2200" b="1" dirty="0">
                    <a:solidFill>
                      <a:srgbClr val="FF0000"/>
                    </a:solidFill>
                    <a:ea typeface="宋体" charset="-122"/>
                  </a:rPr>
                  <a:t>.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0   </a:t>
                </a: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5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ea typeface="宋体" charset="-122"/>
                  </a:rPr>
                  <a:t>.</a:t>
                </a: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0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、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ea typeface="宋体" charset="-122"/>
                  </a:rPr>
                  <a:t>.</a:t>
                </a: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256   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99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ea typeface="宋体" charset="-122"/>
                  </a:rPr>
                  <a:t>.</a:t>
                </a:r>
                <a:endParaRPr lang="en-US" altLang="zh-CN" sz="2200" dirty="0">
                  <a:solidFill>
                    <a:prstClr val="black"/>
                  </a:solidFill>
                  <a:ea typeface="宋体" charset="-122"/>
                </a:endParaRPr>
              </a:p>
              <a:p>
                <a:pPr marL="1008000" lvl="1" indent="-342900">
                  <a:spcBef>
                    <a:spcPts val="1800"/>
                  </a:spcBef>
                  <a:buClr>
                    <a:srgbClr val="2DA2BF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200" b="1" dirty="0">
                    <a:solidFill>
                      <a:srgbClr val="FF0000"/>
                    </a:solidFill>
                    <a:ea typeface="宋体" charset="-122"/>
                  </a:rPr>
                  <a:t>指数形式（科学计数法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宋体" charset="-122"/>
                  </a:rPr>
                  <a:t>）</a:t>
                </a:r>
                <a:endParaRPr lang="zh-CN" altLang="en-US" sz="2200" b="1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1008000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指数由十进制加阶码标志</a:t>
                </a:r>
                <a:r>
                  <a:rPr lang="zh-CN" altLang="en-US" sz="2200" b="1" dirty="0">
                    <a:solidFill>
                      <a:srgbClr val="FF0000"/>
                    </a:solidFill>
                    <a:ea typeface="宋体" charset="-122"/>
                  </a:rPr>
                  <a:t>“</a:t>
                </a:r>
                <a:r>
                  <a:rPr lang="en-US" altLang="zh-CN" sz="2200" b="1" dirty="0">
                    <a:solidFill>
                      <a:srgbClr val="FF0000"/>
                    </a:solidFill>
                    <a:ea typeface="宋体" charset="-122"/>
                  </a:rPr>
                  <a:t>e”</a:t>
                </a:r>
                <a:r>
                  <a:rPr lang="zh-CN" altLang="en-US" sz="2200" b="1" dirty="0">
                    <a:solidFill>
                      <a:srgbClr val="FF0000"/>
                    </a:solidFill>
                    <a:ea typeface="宋体" charset="-122"/>
                  </a:rPr>
                  <a:t>或“</a:t>
                </a:r>
                <a:r>
                  <a:rPr lang="en-US" altLang="zh-CN" sz="2200" b="1" dirty="0">
                    <a:solidFill>
                      <a:srgbClr val="FF0000"/>
                    </a:solidFill>
                    <a:ea typeface="宋体" charset="-122"/>
                  </a:rPr>
                  <a:t>E”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以及</a:t>
                </a:r>
                <a:r>
                  <a:rPr lang="zh-CN" altLang="en-US" sz="2200" b="1" dirty="0">
                    <a:solidFill>
                      <a:srgbClr val="FF0000"/>
                    </a:solidFill>
                    <a:ea typeface="宋体" charset="-122"/>
                  </a:rPr>
                  <a:t>阶码（只能是整数，可以带符号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）组成。其一般形式为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a E n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（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a,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和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n</a:t>
                </a: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均为十进制整数），其值为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prstClr val="black"/>
                        </a:solidFill>
                        <a:latin typeface="Cambria Math"/>
                      </a:rPr>
                      <m:t>𝑎</m:t>
                    </m:r>
                    <m:r>
                      <a:rPr lang="en-US" altLang="zh-CN" sz="22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200" dirty="0" smtClean="0">
                  <a:solidFill>
                    <a:prstClr val="black"/>
                  </a:solidFill>
                  <a:ea typeface="宋体" charset="-122"/>
                </a:endParaRPr>
              </a:p>
              <a:p>
                <a:pPr marL="1008000" lvl="1">
                  <a:spcBef>
                    <a:spcPts val="324"/>
                  </a:spcBef>
                  <a:buClr>
                    <a:srgbClr val="2DA2BF"/>
                  </a:buClr>
                </a:pPr>
                <a:r>
                  <a:rPr lang="zh-CN" altLang="en-US" sz="2200" dirty="0">
                    <a:solidFill>
                      <a:prstClr val="black"/>
                    </a:solidFill>
                    <a:ea typeface="宋体" charset="-122"/>
                  </a:rPr>
                  <a:t>如</a:t>
                </a:r>
                <a:r>
                  <a:rPr lang="en-US" altLang="zh-CN" sz="2200" dirty="0">
                    <a:solidFill>
                      <a:prstClr val="black"/>
                    </a:solidFill>
                    <a:ea typeface="宋体" charset="-122"/>
                  </a:rPr>
                  <a:t>12.34e3 (</a:t>
                </a:r>
                <a:r>
                  <a:rPr lang="zh-CN" altLang="en-US" sz="2200" dirty="0" smtClean="0">
                    <a:solidFill>
                      <a:prstClr val="black"/>
                    </a:solidFill>
                    <a:ea typeface="宋体" charset="-122"/>
                  </a:rPr>
                  <a:t>代表</a:t>
                </a:r>
                <a:r>
                  <a:rPr lang="en-US" altLang="zh-CN" sz="2200" dirty="0">
                    <a:solidFill>
                      <a:prstClr val="black"/>
                    </a:solidFill>
                  </a:rPr>
                  <a:t>12.34</a:t>
                </a:r>
                <a:r>
                  <a:rPr lang="en-US" altLang="zh-CN" sz="2200" dirty="0">
                    <a:solidFill>
                      <a:prstClr val="black"/>
                    </a:solidFill>
                    <a:sym typeface="Symbol" pitchFamily="18" charset="2"/>
                  </a:rPr>
                  <a:t></a:t>
                </a:r>
                <a:r>
                  <a:rPr lang="en-US" altLang="zh-CN" sz="2200" dirty="0">
                    <a:solidFill>
                      <a:prstClr val="black"/>
                    </a:solidFill>
                  </a:rPr>
                  <a:t>10</a:t>
                </a:r>
                <a:r>
                  <a:rPr lang="en-US" altLang="zh-CN" sz="2200" baseline="30000" dirty="0">
                    <a:solidFill>
                      <a:prstClr val="black"/>
                    </a:solidFill>
                  </a:rPr>
                  <a:t>3</a:t>
                </a:r>
                <a:r>
                  <a:rPr lang="en-US" altLang="zh-CN" sz="2200" dirty="0" smtClean="0">
                    <a:solidFill>
                      <a:prstClr val="black"/>
                    </a:solidFill>
                    <a:ea typeface="宋体" charset="-122"/>
                  </a:rPr>
                  <a:t>)</a:t>
                </a:r>
                <a:endParaRPr lang="en-US" altLang="zh-CN" sz="2200" dirty="0">
                  <a:solidFill>
                    <a:prstClr val="black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12776"/>
                <a:ext cx="8431981" cy="4470455"/>
              </a:xfrm>
              <a:prstGeom prst="rect">
                <a:avLst/>
              </a:prstGeom>
              <a:blipFill rotWithShape="1">
                <a:blip r:embed="rId4"/>
                <a:stretch>
                  <a:fillRect t="-1774" r="-4194" b="-2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189332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2.3.1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实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314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实数合法性判断：</a:t>
            </a:r>
            <a:endParaRPr lang="zh-CN" altLang="en-US" sz="2200" b="1" dirty="0">
              <a:solidFill>
                <a:srgbClr val="FF0000"/>
              </a:solidFill>
              <a:ea typeface="宋体" charset="-122"/>
            </a:endParaRPr>
          </a:p>
          <a:p>
            <a:pPr marL="393192" lvl="1">
              <a:spcBef>
                <a:spcPts val="1200"/>
              </a:spcBef>
              <a:buClr>
                <a:srgbClr val="2DA2BF"/>
              </a:buClr>
            </a:pP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3.14159       	  /* 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合法的 *</a:t>
            </a: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/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314159E-5L  	  /* 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合法的 *</a:t>
            </a: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/</a:t>
            </a:r>
          </a:p>
          <a:p>
            <a:pPr marL="393192" lvl="1">
              <a:spcBef>
                <a:spcPts val="1200"/>
              </a:spcBef>
              <a:buClr>
                <a:srgbClr val="2DA2BF"/>
              </a:buClr>
            </a:pP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510E       	 	  /* 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非法的：不完整的指数 *</a:t>
            </a: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/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210f        		  /* 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非法的：没有小数或指数 *</a:t>
            </a: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/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.e55          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           /* 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非法的：缺少整数或分数 *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/</a:t>
            </a:r>
            <a:endParaRPr lang="en-US" altLang="zh-CN" sz="20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合法：  </a:t>
            </a: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2.1E5      3.7E-2     -2.8E-2 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不合法：</a:t>
            </a: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E7          53.-E3      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2.7E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31841" y="4954881"/>
            <a:ext cx="576768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实</a:t>
            </a:r>
            <a:r>
              <a:rPr lang="zh-CN" altLang="en-US" b="1" dirty="0">
                <a:solidFill>
                  <a:srgbClr val="FF0000"/>
                </a:solidFill>
              </a:rPr>
              <a:t>型数据</a:t>
            </a:r>
            <a:r>
              <a:rPr lang="zh-CN" altLang="en-US" b="1" dirty="0" smtClean="0">
                <a:solidFill>
                  <a:srgbClr val="FF0000"/>
                </a:solidFill>
              </a:rPr>
              <a:t>表示总结：</a:t>
            </a:r>
            <a:endParaRPr lang="zh-CN" altLang="en-US" b="1" dirty="0">
              <a:solidFill>
                <a:srgbClr val="FF0000"/>
              </a:solidFill>
            </a:endParaRP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）十进制数字表示法，必须含有小数点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）阶码表示法</a:t>
            </a:r>
            <a:r>
              <a:rPr lang="en-US" altLang="zh-CN" dirty="0" err="1"/>
              <a:t>aen,a</a:t>
            </a:r>
            <a:r>
              <a:rPr lang="zh-CN" altLang="en-US" dirty="0"/>
              <a:t>为十进制数字，</a:t>
            </a:r>
            <a:r>
              <a:rPr lang="en-US" altLang="zh-CN" dirty="0"/>
              <a:t>n</a:t>
            </a:r>
            <a:r>
              <a:rPr lang="zh-CN" altLang="en-US" dirty="0"/>
              <a:t>为十进制整数，可以表示为</a:t>
            </a:r>
            <a:r>
              <a:rPr lang="en-US" altLang="zh-CN" dirty="0"/>
              <a:t>a*10n</a:t>
            </a:r>
            <a:r>
              <a:rPr lang="zh-CN" altLang="en-US" dirty="0"/>
              <a:t>并且负号不可以在</a:t>
            </a:r>
            <a:r>
              <a:rPr lang="en-US" altLang="zh-CN" dirty="0"/>
              <a:t>e</a:t>
            </a:r>
            <a:r>
              <a:rPr lang="zh-CN" altLang="en-US" dirty="0" smtClean="0"/>
              <a:t>前面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06032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2.3.2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实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16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实型变量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数值以规范化的二进制数指数形式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存放，分为两类：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单精度型</a:t>
            </a:r>
            <a:endParaRPr lang="en-US" altLang="zh-CN" sz="2200" b="1" dirty="0">
              <a:solidFill>
                <a:srgbClr val="FF0000"/>
              </a:solidFill>
              <a:ea typeface="宋体" charset="-122"/>
            </a:endParaRPr>
          </a:p>
          <a:p>
            <a:pPr marL="850392" lvl="2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类型声明符为</a:t>
            </a:r>
            <a:r>
              <a:rPr lang="en-US" altLang="zh-CN" sz="2200" b="1" dirty="0" smtClean="0">
                <a:solidFill>
                  <a:srgbClr val="FF0000"/>
                </a:solidFill>
                <a:ea typeface="宋体" charset="-122"/>
              </a:rPr>
              <a:t>float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，在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64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位系统中，占</a:t>
            </a:r>
            <a:r>
              <a:rPr lang="en-US" altLang="zh-CN" sz="2200" b="1" dirty="0" smtClean="0">
                <a:solidFill>
                  <a:srgbClr val="FF0000"/>
                </a:solidFill>
                <a:ea typeface="宋体" charset="-122"/>
              </a:rPr>
              <a:t>4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个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字节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内存空间，其数值范围（绝对值）为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3.4E-38~3.4E+38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，可提供</a:t>
            </a:r>
            <a:r>
              <a:rPr lang="en-US" altLang="zh-CN" sz="2200" b="1" dirty="0" smtClean="0">
                <a:solidFill>
                  <a:srgbClr val="FF0000"/>
                </a:solidFill>
                <a:ea typeface="宋体" charset="-122"/>
              </a:rPr>
              <a:t>7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位有效数字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双精度型</a:t>
            </a:r>
            <a:endParaRPr lang="en-US" altLang="zh-CN" sz="2200" b="1" dirty="0">
              <a:solidFill>
                <a:srgbClr val="FF0000"/>
              </a:solidFill>
              <a:ea typeface="宋体" charset="-122"/>
            </a:endParaRPr>
          </a:p>
          <a:p>
            <a:pPr marL="850392" lvl="2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类型声明符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为</a:t>
            </a:r>
            <a:r>
              <a:rPr lang="en-US" altLang="zh-CN" sz="2200" b="1" dirty="0" smtClean="0">
                <a:solidFill>
                  <a:srgbClr val="FF0000"/>
                </a:solidFill>
                <a:ea typeface="宋体" charset="-122"/>
              </a:rPr>
              <a:t>double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在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64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位系统中，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占</a:t>
            </a:r>
            <a:r>
              <a:rPr lang="en-US" altLang="zh-CN" sz="2200" b="1" dirty="0" smtClean="0">
                <a:solidFill>
                  <a:srgbClr val="FF0000"/>
                </a:solidFill>
                <a:ea typeface="宋体" charset="-122"/>
              </a:rPr>
              <a:t>8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个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字节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内存空间，其数值范围（绝对值）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为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1.7E-308~1.7E+308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，可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提供</a:t>
            </a:r>
            <a:r>
              <a:rPr lang="en-US" altLang="zh-CN" sz="2200" b="1" dirty="0" smtClean="0">
                <a:solidFill>
                  <a:srgbClr val="FF0000"/>
                </a:solidFill>
                <a:ea typeface="宋体" charset="-122"/>
              </a:rPr>
              <a:t>16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位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有效数字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	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3117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2.3.2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实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变量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4" b="1645"/>
          <a:stretch/>
        </p:blipFill>
        <p:spPr bwMode="auto">
          <a:xfrm>
            <a:off x="933450" y="1628800"/>
            <a:ext cx="7277100" cy="326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656411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2.3.2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实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变量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26619" r="10473" b="14840"/>
          <a:stretch/>
        </p:blipFill>
        <p:spPr bwMode="auto">
          <a:xfrm>
            <a:off x="943535" y="1200518"/>
            <a:ext cx="7088541" cy="2592288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45" y="4005064"/>
            <a:ext cx="57340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32680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2.3.2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实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57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实型变量定义的格式和书写规则与整型相同。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例如：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也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可以在定义实型变量的同时，初始化该变量。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例如：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u"/>
            </a:pP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注意：</a:t>
            </a:r>
            <a:endParaRPr lang="en-US" altLang="zh-CN" sz="2200" b="1" dirty="0">
              <a:solidFill>
                <a:srgbClr val="FF0000"/>
              </a:solidFill>
              <a:ea typeface="宋体" charset="-122"/>
            </a:endParaRPr>
          </a:p>
          <a:p>
            <a:pPr marL="850392" lvl="2"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实型常量不分单精度和双精度。</a:t>
            </a:r>
            <a:r>
              <a:rPr lang="zh-CN" altLang="en-US" sz="2200" b="1" dirty="0">
                <a:solidFill>
                  <a:srgbClr val="00B0F0"/>
                </a:solidFill>
                <a:ea typeface="宋体" charset="-122"/>
              </a:rPr>
              <a:t>一个实型常量可以赋值给一个</a:t>
            </a:r>
            <a:r>
              <a:rPr lang="en-US" altLang="zh-CN" sz="2200" b="1" dirty="0">
                <a:solidFill>
                  <a:srgbClr val="00B0F0"/>
                </a:solidFill>
                <a:ea typeface="宋体" charset="-122"/>
              </a:rPr>
              <a:t>float</a:t>
            </a:r>
            <a:r>
              <a:rPr lang="zh-CN" altLang="en-US" sz="2200" b="1" dirty="0">
                <a:solidFill>
                  <a:srgbClr val="00B0F0"/>
                </a:solidFill>
                <a:ea typeface="宋体" charset="-122"/>
              </a:rPr>
              <a:t>或</a:t>
            </a:r>
            <a:r>
              <a:rPr lang="en-US" altLang="zh-CN" sz="2200" b="1" dirty="0">
                <a:solidFill>
                  <a:srgbClr val="00B0F0"/>
                </a:solidFill>
                <a:ea typeface="宋体" charset="-122"/>
              </a:rPr>
              <a:t>double</a:t>
            </a:r>
            <a:r>
              <a:rPr lang="zh-CN" altLang="en-US" sz="2200" b="1" dirty="0">
                <a:solidFill>
                  <a:srgbClr val="00B0F0"/>
                </a:solidFill>
                <a:ea typeface="宋体" charset="-122"/>
              </a:rPr>
              <a:t>型变量，根据变量的类型截取实型常量中相应的有效数字</a:t>
            </a:r>
            <a:r>
              <a:rPr lang="zh-CN" altLang="en-US" sz="2200" dirty="0" smtClean="0">
                <a:solidFill>
                  <a:srgbClr val="00B0F0"/>
                </a:solidFill>
                <a:ea typeface="宋体" charset="-122"/>
              </a:rPr>
              <a:t>。</a:t>
            </a:r>
            <a:r>
              <a:rPr lang="en-US" altLang="zh-CN" sz="2200" dirty="0" smtClean="0">
                <a:solidFill>
                  <a:srgbClr val="00B0F0"/>
                </a:solidFill>
                <a:ea typeface="宋体" charset="-122"/>
              </a:rPr>
              <a:t>    </a:t>
            </a:r>
            <a:endParaRPr lang="en-US" altLang="zh-CN" sz="2200" dirty="0">
              <a:solidFill>
                <a:srgbClr val="00B0F0"/>
              </a:solidFill>
              <a:ea typeface="宋体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61362"/>
            <a:ext cx="54768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743882"/>
            <a:ext cx="26479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10151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2.3.2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实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srgbClr val="00B0F0"/>
                </a:solidFill>
                <a:ea typeface="宋体" charset="-122"/>
              </a:rPr>
              <a:t>思考以下两个程序的输出结果以原因</a:t>
            </a:r>
            <a:endParaRPr lang="en-US" altLang="zh-CN" sz="2200" dirty="0">
              <a:solidFill>
                <a:srgbClr val="00B0F0"/>
              </a:solidFill>
              <a:ea typeface="宋体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34730"/>
            <a:ext cx="28098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17032"/>
            <a:ext cx="39338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123" y="4809232"/>
            <a:ext cx="2362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2"/>
          <a:stretch/>
        </p:blipFill>
        <p:spPr bwMode="auto">
          <a:xfrm>
            <a:off x="5526353" y="2852936"/>
            <a:ext cx="3170791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67661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9464" name="图片 7" descr="Untitled2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483" y="612323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76" y="1053258"/>
            <a:ext cx="7151712" cy="4532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2020616" y="2925466"/>
            <a:ext cx="93610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388768" y="2310492"/>
            <a:ext cx="93610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424395" y="3371156"/>
            <a:ext cx="93610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4628445" y="1807851"/>
            <a:ext cx="749380" cy="831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648250" y="2819528"/>
            <a:ext cx="722209" cy="140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562650" y="1423025"/>
            <a:ext cx="93610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591833" y="1786979"/>
            <a:ext cx="93610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611289" y="2156748"/>
            <a:ext cx="93610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611288" y="2536243"/>
            <a:ext cx="93610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562650" y="2976280"/>
            <a:ext cx="108012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7"/>
          <p:cNvSpPr>
            <a:spLocks noGrp="1" noChangeArrowheads="1"/>
          </p:cNvSpPr>
          <p:nvPr>
            <p:ph idx="1"/>
          </p:nvPr>
        </p:nvSpPr>
        <p:spPr>
          <a:xfrm>
            <a:off x="2819966" y="5446742"/>
            <a:ext cx="6092229" cy="978347"/>
          </a:xfrm>
          <a:ln>
            <a:solidFill>
              <a:schemeClr val="accent2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zh-CN" sz="2000" dirty="0" smtClean="0"/>
              <a:t>所谓</a:t>
            </a:r>
            <a:r>
              <a:rPr lang="zh-CN" altLang="zh-CN" sz="2000" dirty="0" smtClean="0">
                <a:solidFill>
                  <a:srgbClr val="C00000"/>
                </a:solidFill>
              </a:rPr>
              <a:t>类型</a:t>
            </a:r>
            <a:r>
              <a:rPr lang="zh-CN" altLang="zh-CN" sz="2000" dirty="0" smtClean="0"/>
              <a:t>，就是对数据分配存储单元的安排，包括存储单元的长度</a:t>
            </a:r>
            <a:r>
              <a:rPr lang="en-US" altLang="zh-CN" sz="2000" dirty="0" smtClean="0"/>
              <a:t>(</a:t>
            </a:r>
            <a:r>
              <a:rPr lang="zh-CN" altLang="zh-CN" sz="2000" dirty="0" smtClean="0"/>
              <a:t>占多少字节</a:t>
            </a:r>
            <a:r>
              <a:rPr lang="en-US" altLang="zh-CN" sz="2000" dirty="0" smtClean="0"/>
              <a:t>)</a:t>
            </a:r>
            <a:r>
              <a:rPr lang="zh-CN" altLang="zh-CN" sz="2000" dirty="0" smtClean="0"/>
              <a:t>以及数据的存储形式</a:t>
            </a:r>
            <a:endParaRPr lang="en-US" altLang="zh-CN" sz="2000" dirty="0" smtClean="0"/>
          </a:p>
          <a:p>
            <a:r>
              <a:rPr lang="zh-CN" altLang="zh-CN" sz="2000" dirty="0" smtClean="0"/>
              <a:t>不同的类型分配不同的长度和存储形式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720130" y="6387557"/>
            <a:ext cx="36576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2.1.1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数据类型</a:t>
            </a:r>
            <a:endParaRPr lang="zh-CN" altLang="en-US" sz="4000" dirty="0">
              <a:solidFill>
                <a:srgbClr val="80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2330" y="2007122"/>
            <a:ext cx="7920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语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言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提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供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数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据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型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5574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2.4</a:t>
            </a:r>
            <a:r>
              <a:rPr lang="zh-CN" altLang="en-US" dirty="0" smtClean="0"/>
              <a:t>字符型数据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2.4.1 </a:t>
            </a:r>
            <a:r>
              <a:rPr lang="zh-CN" altLang="en-US" dirty="0" smtClean="0"/>
              <a:t>字符常量</a:t>
            </a:r>
            <a:endParaRPr lang="en-US" altLang="zh-CN" dirty="0" smtClean="0"/>
          </a:p>
          <a:p>
            <a:r>
              <a:rPr lang="en-US" altLang="zh-CN" dirty="0" smtClean="0"/>
              <a:t>2.4.2 </a:t>
            </a:r>
            <a:r>
              <a:rPr lang="zh-CN" altLang="en-US" dirty="0" smtClean="0"/>
              <a:t>字符变量</a:t>
            </a:r>
            <a:endParaRPr lang="en-US" altLang="zh-CN" dirty="0" smtClean="0"/>
          </a:p>
          <a:p>
            <a:r>
              <a:rPr lang="en-US" altLang="zh-CN" dirty="0" smtClean="0"/>
              <a:t>2.4.3 </a:t>
            </a:r>
            <a:r>
              <a:rPr lang="zh-CN" altLang="en-US" dirty="0" smtClean="0"/>
              <a:t>字符串常量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26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2.4.1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</a:t>
            </a:r>
            <a:r>
              <a:rPr lang="zh-CN" altLang="en-US" sz="40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字符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常量是</a:t>
            </a:r>
            <a:r>
              <a:rPr lang="zh-CN" altLang="en-US" sz="2200" b="1" dirty="0">
                <a:solidFill>
                  <a:srgbClr val="00B0F0"/>
                </a:solidFill>
                <a:ea typeface="宋体" charset="-122"/>
              </a:rPr>
              <a:t>用单引号括起来的一个字符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。例如‘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a’ ‘b’ ‘A’ ‘=’ ‘?’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都是合法的字符常量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8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在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语言中，字符常量有以下特点：</a:t>
            </a: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字符常量只能用</a:t>
            </a:r>
            <a:r>
              <a:rPr lang="zh-CN" altLang="en-US" sz="2200" b="1" dirty="0">
                <a:solidFill>
                  <a:srgbClr val="00B0F0"/>
                </a:solidFill>
                <a:ea typeface="宋体" charset="-122"/>
              </a:rPr>
              <a:t>单引号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括起来，不能用双引号或其他括号</a:t>
            </a: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字符常量只能是</a:t>
            </a:r>
            <a:r>
              <a:rPr lang="zh-CN" altLang="en-US" sz="2200" b="1" dirty="0">
                <a:solidFill>
                  <a:srgbClr val="00B0F0"/>
                </a:solidFill>
                <a:ea typeface="宋体" charset="-122"/>
              </a:rPr>
              <a:t>单个字符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，不能是字符串</a:t>
            </a: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字符可以是字符集中的任意字符。但</a:t>
            </a:r>
            <a:r>
              <a:rPr lang="zh-CN" altLang="en-US" sz="2200" b="1" dirty="0">
                <a:solidFill>
                  <a:srgbClr val="00B0F0"/>
                </a:solidFill>
                <a:ea typeface="宋体" charset="-122"/>
              </a:rPr>
              <a:t>数字被定义为字符型之后就不再是原来的数值了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。如‘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5’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5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是不同的量。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zh-CN" altLang="en-US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83275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2.4.1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</a:t>
            </a:r>
            <a:r>
              <a:rPr lang="zh-CN" altLang="en-US" sz="40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语言还允许一种特殊形式的字符常量，即</a:t>
            </a:r>
            <a:r>
              <a:rPr lang="zh-CN" altLang="en-US" sz="2200" b="1" dirty="0" smtClean="0">
                <a:solidFill>
                  <a:srgbClr val="00B0F0"/>
                </a:solidFill>
                <a:ea typeface="宋体" charset="-122"/>
              </a:rPr>
              <a:t>转义字符</a:t>
            </a:r>
            <a:endParaRPr lang="en-US" altLang="zh-CN" sz="2200" b="1" dirty="0" smtClean="0">
              <a:solidFill>
                <a:srgbClr val="00B0F0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转义字符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以反斜线“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\”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开头，后跟一个或几个字符。转义字符具有特定的含义，不同于字符原有的意义，故称为“转义”字符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。例如：前面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printf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函数格式串中用到的“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\n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”就是一个转义字符，其意义是“回车换行”。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prstClr val="black"/>
                </a:solidFill>
                <a:ea typeface="宋体" charset="-122"/>
              </a:rPr>
              <a:t>转义字符主要用来表示那些用一般字符不便于表示的控制代码</a:t>
            </a:r>
            <a:r>
              <a:rPr lang="zh-CN" altLang="en-US" sz="24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46910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2.4.1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</a:t>
            </a:r>
            <a:r>
              <a:rPr lang="zh-CN" altLang="en-US" sz="40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以下是常用的转义字符表：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983355" y="1772816"/>
            <a:ext cx="3863219" cy="3310075"/>
            <a:chOff x="1989683" y="1103832"/>
            <a:chExt cx="3863219" cy="3310075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9684" y="1103832"/>
              <a:ext cx="3863218" cy="331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8" name="直接连接符 27"/>
            <p:cNvCxnSpPr/>
            <p:nvPr/>
          </p:nvCxnSpPr>
          <p:spPr>
            <a:xfrm flipV="1">
              <a:off x="2006809" y="4353870"/>
              <a:ext cx="1997985" cy="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989684" y="4181582"/>
              <a:ext cx="1997985" cy="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2006809" y="3937132"/>
              <a:ext cx="1997985" cy="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1998921" y="1749038"/>
              <a:ext cx="1997985" cy="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1989683" y="3307389"/>
              <a:ext cx="1997985" cy="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1998920" y="3523413"/>
              <a:ext cx="1997985" cy="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1995332" y="3739888"/>
              <a:ext cx="1997985" cy="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2006808" y="2227269"/>
              <a:ext cx="1997985" cy="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059832" y="5229200"/>
            <a:ext cx="4749325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ea typeface="宋体" charset="-122"/>
              </a:rPr>
              <a:t>‘\101’</a:t>
            </a:r>
            <a:r>
              <a:rPr lang="zh-CN" altLang="en-US" dirty="0">
                <a:solidFill>
                  <a:prstClr val="black"/>
                </a:solidFill>
                <a:ea typeface="宋体" charset="-122"/>
              </a:rPr>
              <a:t>：八进制的</a:t>
            </a:r>
            <a:r>
              <a:rPr lang="en-US" altLang="zh-CN" dirty="0">
                <a:solidFill>
                  <a:prstClr val="black"/>
                </a:solidFill>
                <a:ea typeface="宋体" charset="-122"/>
              </a:rPr>
              <a:t>101</a:t>
            </a:r>
            <a:r>
              <a:rPr lang="zh-CN" altLang="en-US" dirty="0">
                <a:solidFill>
                  <a:prstClr val="black"/>
                </a:solidFill>
                <a:ea typeface="宋体" charset="-122"/>
              </a:rPr>
              <a:t>，也就是十进制数</a:t>
            </a:r>
            <a:r>
              <a:rPr lang="en-US" altLang="zh-CN" dirty="0">
                <a:solidFill>
                  <a:prstClr val="black"/>
                </a:solidFill>
                <a:ea typeface="宋体" charset="-122"/>
              </a:rPr>
              <a:t>65</a:t>
            </a:r>
          </a:p>
          <a:p>
            <a:endParaRPr lang="en-US" altLang="zh-CN" dirty="0">
              <a:solidFill>
                <a:prstClr val="black"/>
              </a:solidFill>
              <a:ea typeface="宋体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ea typeface="宋体" charset="-122"/>
              </a:rPr>
              <a:t>‘\x30’</a:t>
            </a:r>
            <a:r>
              <a:rPr lang="zh-CN" altLang="en-US" dirty="0">
                <a:solidFill>
                  <a:prstClr val="black"/>
                </a:solidFill>
                <a:ea typeface="宋体" charset="-122"/>
              </a:rPr>
              <a:t>：十六进制</a:t>
            </a:r>
            <a:r>
              <a:rPr lang="en-US" altLang="zh-CN" dirty="0">
                <a:solidFill>
                  <a:prstClr val="black"/>
                </a:solidFill>
                <a:ea typeface="宋体" charset="-122"/>
              </a:rPr>
              <a:t>30</a:t>
            </a:r>
            <a:r>
              <a:rPr lang="zh-CN" altLang="en-US" dirty="0">
                <a:solidFill>
                  <a:prstClr val="black"/>
                </a:solidFill>
                <a:ea typeface="宋体" charset="-122"/>
              </a:rPr>
              <a:t>，也就是十进制数</a:t>
            </a:r>
            <a:r>
              <a:rPr lang="en-US" altLang="zh-CN" dirty="0">
                <a:solidFill>
                  <a:prstClr val="black"/>
                </a:solidFill>
                <a:ea typeface="宋体" charset="-122"/>
              </a:rPr>
              <a:t>48</a:t>
            </a:r>
            <a:endParaRPr lang="zh-CN" altLang="en-US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11437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2.4.1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</a:t>
            </a:r>
            <a:r>
              <a:rPr lang="zh-CN" altLang="en-US" sz="40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分析以下程序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：</a:t>
            </a:r>
            <a:endParaRPr lang="zh-CN" altLang="en-US" sz="2200" dirty="0" smtClean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55" y="4149080"/>
            <a:ext cx="25050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67676"/>
            <a:ext cx="43719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40310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2.4.2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字符型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</a:t>
            </a:r>
            <a:r>
              <a:rPr lang="zh-CN" altLang="en-US" sz="40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、字符型变量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6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b="1" dirty="0" smtClean="0">
                <a:solidFill>
                  <a:srgbClr val="0070C0"/>
                </a:solidFill>
                <a:ea typeface="宋体" charset="-122"/>
              </a:rPr>
              <a:t>字符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变量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用来存放字符常量，即单个字符。每个字符变量被分配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一个字节的内存空间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，因此只能存放一个字符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字符变量类型声明的格式与书写规则都与整型变量相同。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	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例如：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将一个字符常量放到一个字符变量中，实际上并不是把该字符本身放到变量内存单元中去，而是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将该字符相应的</a:t>
            </a:r>
            <a:r>
              <a:rPr lang="en-US" altLang="zh-CN" sz="2200" b="1" dirty="0">
                <a:solidFill>
                  <a:srgbClr val="0070C0"/>
                </a:solidFill>
                <a:ea typeface="宋体" charset="-122"/>
              </a:rPr>
              <a:t>ASCII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码存放到存储单元</a:t>
            </a:r>
            <a:r>
              <a:rPr lang="zh-CN" altLang="en-US" sz="2200" b="1" dirty="0" smtClean="0">
                <a:solidFill>
                  <a:srgbClr val="0070C0"/>
                </a:solidFill>
                <a:ea typeface="宋体" charset="-122"/>
              </a:rPr>
              <a:t>中</a:t>
            </a:r>
            <a:endParaRPr lang="en-US" altLang="zh-CN" sz="2200" b="1" dirty="0" smtClean="0">
              <a:solidFill>
                <a:srgbClr val="0070C0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	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例如：字符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‘x’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的十进制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ASCII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码是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120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，字符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‘y’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十进制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ASCII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码是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121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。对字符变量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a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b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赋值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‘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x’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‘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y’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值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(a=‘x’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；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b=‘y’;)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实际上是在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a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b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两个单元格中存放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120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和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121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的二进制代码。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zh-CN" altLang="en-US" sz="2200" dirty="0" smtClean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416" y="3284984"/>
            <a:ext cx="5981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577961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2.4.2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字符型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</a:t>
            </a:r>
            <a:r>
              <a:rPr lang="zh-CN" altLang="en-US" sz="40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、字符型变量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72"/>
          <a:stretch/>
        </p:blipFill>
        <p:spPr bwMode="auto">
          <a:xfrm>
            <a:off x="3126971" y="908918"/>
            <a:ext cx="4103759" cy="593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5136932" y="1425841"/>
            <a:ext cx="1008112" cy="4536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45044" y="1425841"/>
            <a:ext cx="1008112" cy="4536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/>
          <p:cNvSpPr/>
          <p:nvPr/>
        </p:nvSpPr>
        <p:spPr>
          <a:xfrm rot="16200000">
            <a:off x="6170362" y="684223"/>
            <a:ext cx="475123" cy="100811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标注 13"/>
          <p:cNvSpPr/>
          <p:nvPr/>
        </p:nvSpPr>
        <p:spPr>
          <a:xfrm>
            <a:off x="6124039" y="345720"/>
            <a:ext cx="1389157" cy="491189"/>
          </a:xfrm>
          <a:prstGeom prst="wedgeRect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45044" y="41772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码值差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629757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2.4.2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字符型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</a:t>
            </a:r>
            <a:r>
              <a:rPr lang="zh-CN" altLang="en-US" sz="40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517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、字符数据与整型数据可相互赋值，直接运算</a:t>
            </a:r>
            <a:endParaRPr lang="en-US" altLang="zh-CN" sz="2200" dirty="0" smtClean="0">
              <a:ea typeface="宋体" charset="-122"/>
            </a:endParaRPr>
          </a:p>
          <a:p>
            <a:pPr marL="736092" lvl="1" indent="-342900">
              <a:spcBef>
                <a:spcPts val="6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ea typeface="宋体" charset="-122"/>
              </a:rPr>
              <a:t>字符数据的存储形式与整数的存储形式相类似，所以也可以把它们看成是整型数据。</a:t>
            </a:r>
            <a:endParaRPr lang="en-US" altLang="zh-CN" sz="2200" dirty="0" smtClean="0"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en-US" altLang="zh-CN" sz="2200" dirty="0">
                <a:ea typeface="宋体" charset="-122"/>
              </a:rPr>
              <a:t>C</a:t>
            </a:r>
            <a:r>
              <a:rPr lang="zh-CN" altLang="en-US" sz="2200" dirty="0">
                <a:ea typeface="宋体" charset="-122"/>
              </a:rPr>
              <a:t>语言允许对整型变量赋字符值，也允许对字符变量赋整型值</a:t>
            </a:r>
            <a:r>
              <a:rPr lang="zh-CN" altLang="en-US" sz="2200" dirty="0" smtClean="0">
                <a:ea typeface="宋体" charset="-122"/>
              </a:rPr>
              <a:t>。</a:t>
            </a:r>
            <a:endParaRPr lang="en-US" altLang="zh-CN" sz="2200" dirty="0" smtClean="0"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ea typeface="宋体" charset="-122"/>
              </a:rPr>
              <a:t>在</a:t>
            </a:r>
            <a:r>
              <a:rPr lang="zh-CN" altLang="en-US" sz="2200" dirty="0">
                <a:ea typeface="宋体" charset="-122"/>
              </a:rPr>
              <a:t>输出时，允许把字符数据按整型形式输出，也允许把整型数据按字符形式输出</a:t>
            </a:r>
            <a:r>
              <a:rPr lang="zh-CN" altLang="en-US" sz="2200" dirty="0" smtClean="0">
                <a:ea typeface="宋体" charset="-122"/>
              </a:rPr>
              <a:t>。</a:t>
            </a:r>
            <a:endParaRPr lang="en-US" altLang="zh-CN" sz="2200" dirty="0" smtClean="0"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ea typeface="宋体" charset="-122"/>
              </a:rPr>
              <a:t>以</a:t>
            </a:r>
            <a:r>
              <a:rPr lang="zh-CN" altLang="en-US" sz="2200" dirty="0">
                <a:ea typeface="宋体" charset="-122"/>
              </a:rPr>
              <a:t>字符形式输出时，需要先将存储单元中的</a:t>
            </a:r>
            <a:r>
              <a:rPr lang="en-US" altLang="zh-CN" sz="2200" dirty="0">
                <a:ea typeface="宋体" charset="-122"/>
              </a:rPr>
              <a:t>ASCII</a:t>
            </a:r>
            <a:r>
              <a:rPr lang="zh-CN" altLang="en-US" sz="2200" dirty="0">
                <a:ea typeface="宋体" charset="-122"/>
              </a:rPr>
              <a:t>码转换成相应的字符，然后输出</a:t>
            </a:r>
            <a:r>
              <a:rPr lang="zh-CN" altLang="en-US" sz="2200" dirty="0" smtClean="0">
                <a:ea typeface="宋体" charset="-122"/>
              </a:rPr>
              <a:t>。</a:t>
            </a:r>
            <a:endParaRPr lang="en-US" altLang="zh-CN" sz="2200" dirty="0" smtClean="0"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ea typeface="宋体" charset="-122"/>
              </a:rPr>
              <a:t>以</a:t>
            </a:r>
            <a:r>
              <a:rPr lang="zh-CN" altLang="en-US" sz="2200" dirty="0">
                <a:ea typeface="宋体" charset="-122"/>
              </a:rPr>
              <a:t>整数形式输出时，直接将</a:t>
            </a:r>
            <a:r>
              <a:rPr lang="en-US" altLang="zh-CN" sz="2200" dirty="0">
                <a:ea typeface="宋体" charset="-122"/>
              </a:rPr>
              <a:t>ASCII</a:t>
            </a:r>
            <a:r>
              <a:rPr lang="zh-CN" altLang="en-US" sz="2200" dirty="0">
                <a:ea typeface="宋体" charset="-122"/>
              </a:rPr>
              <a:t>码当作整数输出。也可以对字符数据进行算术运算，此时相当于对它们的</a:t>
            </a:r>
            <a:r>
              <a:rPr lang="en-US" altLang="zh-CN" sz="2200" dirty="0">
                <a:ea typeface="宋体" charset="-122"/>
              </a:rPr>
              <a:t>ASCII</a:t>
            </a:r>
            <a:r>
              <a:rPr lang="zh-CN" altLang="en-US" sz="2200" dirty="0">
                <a:ea typeface="宋体" charset="-122"/>
              </a:rPr>
              <a:t>码进行算术运算</a:t>
            </a:r>
            <a:r>
              <a:rPr lang="zh-CN" altLang="en-US" sz="2200" dirty="0" smtClean="0">
                <a:ea typeface="宋体" charset="-122"/>
              </a:rPr>
              <a:t>。</a:t>
            </a:r>
            <a:endParaRPr lang="en-US" altLang="zh-CN" sz="2200" dirty="0" smtClean="0"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ea typeface="宋体" charset="-122"/>
              </a:rPr>
              <a:t>注意：当整型数据按字符量处理时，只有低</a:t>
            </a:r>
            <a:r>
              <a:rPr lang="en-US" altLang="zh-CN" sz="2200" dirty="0" smtClean="0">
                <a:ea typeface="宋体" charset="-122"/>
              </a:rPr>
              <a:t>8</a:t>
            </a:r>
            <a:r>
              <a:rPr lang="zh-CN" altLang="en-US" sz="2200" dirty="0" smtClean="0">
                <a:ea typeface="宋体" charset="-122"/>
              </a:rPr>
              <a:t>位字节参与处理。</a:t>
            </a:r>
            <a:endParaRPr lang="zh-CN" altLang="en-US" sz="2200" dirty="0"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zh-CN" altLang="en-US" sz="22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65125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2.4.2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字符型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变</a:t>
            </a:r>
            <a:r>
              <a:rPr lang="zh-CN" altLang="en-US" sz="40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、字符变量使用方法</a:t>
            </a:r>
            <a:endParaRPr lang="zh-CN" altLang="en-US" sz="2200" dirty="0" smtClean="0">
              <a:ea typeface="宋体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0858"/>
            <a:ext cx="46386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35439"/>
            <a:ext cx="21907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61" y="4073106"/>
            <a:ext cx="47148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445224"/>
            <a:ext cx="22002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05074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2.4.3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字符串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</a:t>
            </a:r>
            <a:r>
              <a:rPr lang="zh-CN" altLang="en-US" sz="40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83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en-US" altLang="zh-CN" sz="2200" dirty="0" smtClean="0">
                <a:ea typeface="宋体" charset="-122"/>
              </a:rPr>
              <a:t>C</a:t>
            </a:r>
            <a:r>
              <a:rPr lang="zh-CN" altLang="en-US" sz="2200" dirty="0" smtClean="0">
                <a:ea typeface="宋体" charset="-122"/>
              </a:rPr>
              <a:t>语言除了允许使用字符常量外，还允许使用字符串常量。</a:t>
            </a:r>
            <a:endParaRPr lang="en-US" altLang="zh-CN" sz="2200" dirty="0" smtClean="0"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ea typeface="宋体" charset="-122"/>
              </a:rPr>
              <a:t>字符串常量是由一对双引号括起来的字符序列。</a:t>
            </a:r>
            <a:endParaRPr lang="en-US" altLang="zh-CN" sz="2200" dirty="0" smtClean="0"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ea typeface="宋体" charset="-122"/>
              </a:rPr>
              <a:t>	</a:t>
            </a:r>
            <a:r>
              <a:rPr lang="zh-CN" altLang="en-US" sz="2200" dirty="0" smtClean="0">
                <a:ea typeface="宋体" charset="-122"/>
              </a:rPr>
              <a:t>如：“</a:t>
            </a:r>
            <a:r>
              <a:rPr lang="en-US" altLang="zh-CN" sz="2200" dirty="0" smtClean="0">
                <a:ea typeface="宋体" charset="-122"/>
              </a:rPr>
              <a:t>CHINA</a:t>
            </a:r>
            <a:r>
              <a:rPr lang="zh-CN" altLang="en-US" sz="2200" dirty="0" smtClean="0">
                <a:ea typeface="宋体" charset="-122"/>
              </a:rPr>
              <a:t>”、“</a:t>
            </a:r>
            <a:r>
              <a:rPr lang="en-US" altLang="zh-CN" sz="2200" dirty="0" smtClean="0">
                <a:ea typeface="宋体" charset="-122"/>
              </a:rPr>
              <a:t>C program</a:t>
            </a:r>
            <a:r>
              <a:rPr lang="zh-CN" altLang="en-US" sz="2200" dirty="0" smtClean="0">
                <a:ea typeface="宋体" charset="-122"/>
              </a:rPr>
              <a:t>”、“</a:t>
            </a:r>
            <a:r>
              <a:rPr lang="en-US" altLang="zh-CN" sz="2200" dirty="0" smtClean="0">
                <a:ea typeface="宋体" charset="-122"/>
              </a:rPr>
              <a:t>$12.5</a:t>
            </a:r>
            <a:r>
              <a:rPr lang="zh-CN" altLang="en-US" sz="2200" dirty="0" smtClean="0">
                <a:ea typeface="宋体" charset="-122"/>
              </a:rPr>
              <a:t>”</a:t>
            </a:r>
            <a:endParaRPr lang="en-US" altLang="zh-CN" sz="2200" dirty="0" smtClean="0"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en-US" altLang="zh-CN" sz="2200" dirty="0" smtClean="0">
                <a:ea typeface="宋体" charset="-122"/>
              </a:rPr>
              <a:t>‘a’</a:t>
            </a:r>
            <a:r>
              <a:rPr lang="zh-CN" altLang="en-US" sz="2200" dirty="0" smtClean="0">
                <a:ea typeface="宋体" charset="-122"/>
              </a:rPr>
              <a:t>是字符常量，“</a:t>
            </a:r>
            <a:r>
              <a:rPr lang="en-US" altLang="zh-CN" sz="2200" dirty="0" smtClean="0">
                <a:ea typeface="宋体" charset="-122"/>
              </a:rPr>
              <a:t>a</a:t>
            </a:r>
            <a:r>
              <a:rPr lang="zh-CN" altLang="en-US" sz="2200" dirty="0" smtClean="0">
                <a:ea typeface="宋体" charset="-122"/>
              </a:rPr>
              <a:t>”是字符串常量，不能把一个字符串赋值给一个字符变量。</a:t>
            </a:r>
            <a:endParaRPr lang="en-US" altLang="zh-CN" sz="2200" dirty="0" smtClean="0"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ea typeface="宋体" charset="-122"/>
              </a:rPr>
              <a:t>  </a:t>
            </a:r>
            <a:endParaRPr lang="en-US" altLang="zh-CN" sz="2200" dirty="0"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en-US" altLang="zh-CN" sz="2200" dirty="0" smtClean="0">
                <a:ea typeface="宋体" charset="-122"/>
              </a:rPr>
              <a:t>C</a:t>
            </a:r>
            <a:r>
              <a:rPr lang="zh-CN" altLang="en-US" sz="2200" dirty="0" smtClean="0">
                <a:ea typeface="宋体" charset="-122"/>
              </a:rPr>
              <a:t>语言规定，在每一个字符串的结尾加一个字符串结束</a:t>
            </a:r>
            <a:r>
              <a:rPr lang="zh-CN" altLang="en-US" sz="2200" dirty="0">
                <a:ea typeface="宋体" charset="-122"/>
              </a:rPr>
              <a:t>标记‘</a:t>
            </a:r>
            <a:r>
              <a:rPr lang="en-US" altLang="zh-CN" sz="2200" dirty="0">
                <a:ea typeface="宋体" charset="-122"/>
              </a:rPr>
              <a:t>\0</a:t>
            </a:r>
            <a:r>
              <a:rPr lang="zh-CN" altLang="en-US" sz="2200" dirty="0">
                <a:ea typeface="宋体" charset="-122"/>
              </a:rPr>
              <a:t>’ ，</a:t>
            </a:r>
            <a:r>
              <a:rPr lang="zh-CN" altLang="en-US" sz="2200" dirty="0" smtClean="0">
                <a:ea typeface="宋体" charset="-122"/>
              </a:rPr>
              <a:t>以便系统据此判断字符串是否结束。‘</a:t>
            </a:r>
            <a:r>
              <a:rPr lang="en-US" altLang="zh-CN" sz="2200" dirty="0">
                <a:ea typeface="宋体" charset="-122"/>
              </a:rPr>
              <a:t>\0</a:t>
            </a:r>
            <a:r>
              <a:rPr lang="zh-CN" altLang="en-US" sz="2200" dirty="0" smtClean="0">
                <a:ea typeface="宋体" charset="-122"/>
              </a:rPr>
              <a:t>’是一个</a:t>
            </a:r>
            <a:r>
              <a:rPr lang="en-US" altLang="zh-CN" sz="2200" dirty="0" smtClean="0">
                <a:ea typeface="宋体" charset="-122"/>
              </a:rPr>
              <a:t>ASCII</a:t>
            </a:r>
            <a:r>
              <a:rPr lang="zh-CN" altLang="en-US" sz="2200" dirty="0" smtClean="0">
                <a:ea typeface="宋体" charset="-122"/>
              </a:rPr>
              <a:t>为</a:t>
            </a:r>
            <a:r>
              <a:rPr lang="en-US" altLang="zh-CN" sz="2200" dirty="0" smtClean="0">
                <a:ea typeface="宋体" charset="-122"/>
              </a:rPr>
              <a:t>0</a:t>
            </a:r>
            <a:r>
              <a:rPr lang="zh-CN" altLang="en-US" sz="2200" dirty="0" smtClean="0">
                <a:ea typeface="宋体" charset="-122"/>
              </a:rPr>
              <a:t>的字符，也就是空操作字符，即它不引起任何控制动作。</a:t>
            </a:r>
            <a:endParaRPr lang="en-US" altLang="zh-CN" sz="2200" dirty="0" smtClean="0"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zh-CN" altLang="en-US" sz="2200" dirty="0" smtClean="0">
              <a:ea typeface="宋体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42262"/>
            <a:ext cx="6753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526382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1" y="1211706"/>
            <a:ext cx="8513620" cy="325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18" y="4653136"/>
            <a:ext cx="4892824" cy="179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r="14043"/>
          <a:stretch/>
        </p:blipFill>
        <p:spPr bwMode="auto">
          <a:xfrm>
            <a:off x="1303505" y="4641026"/>
            <a:ext cx="2130359" cy="1653431"/>
          </a:xfrm>
          <a:prstGeom prst="snip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2.1.1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数据类型</a:t>
            </a:r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—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内存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占用空间</a:t>
            </a:r>
          </a:p>
        </p:txBody>
      </p:sp>
    </p:spTree>
    <p:extLst>
      <p:ext uri="{BB962C8B-B14F-4D97-AF65-F5344CB8AC3E}">
        <p14:creationId xmlns:p14="http://schemas.microsoft.com/office/powerpoint/2010/main" val="712224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2.4.3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字符串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常</a:t>
            </a:r>
            <a:r>
              <a:rPr lang="zh-CN" altLang="en-US" sz="40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ea typeface="宋体" charset="-122"/>
              </a:rPr>
              <a:t>‘</a:t>
            </a:r>
            <a:r>
              <a:rPr lang="en-US" altLang="zh-CN" sz="2200" dirty="0" smtClean="0">
                <a:ea typeface="宋体" charset="-122"/>
              </a:rPr>
              <a:t>a’</a:t>
            </a:r>
            <a:r>
              <a:rPr lang="zh-CN" altLang="en-US" sz="2200" dirty="0" smtClean="0">
                <a:ea typeface="宋体" charset="-122"/>
              </a:rPr>
              <a:t>和“</a:t>
            </a:r>
            <a:r>
              <a:rPr lang="en-US" altLang="zh-CN" sz="2200" dirty="0" smtClean="0">
                <a:ea typeface="宋体" charset="-122"/>
              </a:rPr>
              <a:t>a</a:t>
            </a:r>
            <a:r>
              <a:rPr lang="zh-CN" altLang="en-US" sz="2200" dirty="0" smtClean="0">
                <a:ea typeface="宋体" charset="-122"/>
              </a:rPr>
              <a:t>”的区别在于：</a:t>
            </a:r>
            <a:endParaRPr lang="en-US" altLang="zh-CN" sz="2200" dirty="0" smtClean="0"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ea typeface="宋体" charset="-122"/>
              </a:rPr>
              <a:t>“</a:t>
            </a:r>
            <a:r>
              <a:rPr lang="en-US" altLang="zh-CN" sz="2200" dirty="0">
                <a:ea typeface="宋体" charset="-122"/>
              </a:rPr>
              <a:t>a</a:t>
            </a:r>
            <a:r>
              <a:rPr lang="zh-CN" altLang="en-US" sz="2200" dirty="0" smtClean="0">
                <a:ea typeface="宋体" charset="-122"/>
              </a:rPr>
              <a:t>”实际上包含了两个字符：‘</a:t>
            </a:r>
            <a:r>
              <a:rPr lang="en-US" altLang="zh-CN" sz="2200" dirty="0" smtClean="0">
                <a:ea typeface="宋体" charset="-122"/>
              </a:rPr>
              <a:t>a’</a:t>
            </a:r>
            <a:r>
              <a:rPr lang="zh-CN" altLang="en-US" sz="2200" dirty="0" smtClean="0">
                <a:ea typeface="宋体" charset="-122"/>
              </a:rPr>
              <a:t>和‘</a:t>
            </a:r>
            <a:r>
              <a:rPr lang="en-US" altLang="zh-CN" sz="2200" dirty="0" smtClean="0">
                <a:ea typeface="宋体" charset="-122"/>
              </a:rPr>
              <a:t>\0</a:t>
            </a:r>
            <a:r>
              <a:rPr lang="zh-CN" altLang="en-US" sz="2200" dirty="0" smtClean="0">
                <a:ea typeface="宋体" charset="-122"/>
              </a:rPr>
              <a:t>’，因此把</a:t>
            </a:r>
            <a:r>
              <a:rPr lang="zh-CN" altLang="en-US" sz="2200" dirty="0">
                <a:ea typeface="宋体" charset="-122"/>
              </a:rPr>
              <a:t>“</a:t>
            </a:r>
            <a:r>
              <a:rPr lang="en-US" altLang="zh-CN" sz="2200" dirty="0">
                <a:ea typeface="宋体" charset="-122"/>
              </a:rPr>
              <a:t>a</a:t>
            </a:r>
            <a:r>
              <a:rPr lang="zh-CN" altLang="en-US" sz="2200" dirty="0" smtClean="0">
                <a:ea typeface="宋体" charset="-122"/>
              </a:rPr>
              <a:t>”赋值给一个字符变量是错误的</a:t>
            </a:r>
            <a:r>
              <a:rPr lang="zh-CN" altLang="en-US" sz="2200" dirty="0">
                <a:ea typeface="宋体" charset="-122"/>
              </a:rPr>
              <a:t>。</a:t>
            </a:r>
            <a:endParaRPr lang="en-US" altLang="zh-CN" sz="2200" dirty="0" smtClean="0"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zh-CN" altLang="en-US" sz="22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03446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179512" y="1752601"/>
            <a:ext cx="8278688" cy="1829761"/>
          </a:xfrm>
        </p:spPr>
        <p:txBody>
          <a:bodyPr/>
          <a:lstStyle/>
          <a:p>
            <a:r>
              <a:rPr lang="en-US" altLang="zh-CN" dirty="0" smtClean="0"/>
              <a:t>2.5</a:t>
            </a:r>
            <a:r>
              <a:rPr lang="zh-CN" altLang="en-US" dirty="0" smtClean="0"/>
              <a:t>不同类型数据的混合运算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2.5.1 </a:t>
            </a:r>
            <a:r>
              <a:rPr lang="zh-CN" altLang="en-US" dirty="0" smtClean="0"/>
              <a:t>类型的自动转换</a:t>
            </a:r>
            <a:endParaRPr lang="en-US" altLang="zh-CN" dirty="0" smtClean="0"/>
          </a:p>
          <a:p>
            <a:r>
              <a:rPr lang="en-US" altLang="zh-CN" dirty="0" smtClean="0"/>
              <a:t>2.5.2 </a:t>
            </a:r>
            <a:r>
              <a:rPr lang="zh-CN" altLang="en-US" dirty="0" smtClean="0"/>
              <a:t>类型的强制转换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753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2.5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不同类型数据的混合运算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整型、实型（包括单精度和双精度）、字符型数据间可以混合运算。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    例如：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int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 x=10+’a’+1.5-12.34*’b’</a:t>
            </a: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在进行混合运算时，不同类型的数据要转换成同一类型。转换的方法有两种，一种是自动转换，二是强制转换。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58014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2.5.1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类型的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自动转换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自动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转换发生在不同类型的数据混合运算时，由编译系统自动完成。自动转换遵循以下规则：</a:t>
            </a: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若参与运算量的类型不同，则先转换成同一类型，然后进行运算。</a:t>
            </a: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转换按长度增加的方向进行，以保证精度不降低。</a:t>
            </a: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所有的浮点运算都是以双精度进行的。</a:t>
            </a: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char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型和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short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型参与运算时，必须先转换成</a:t>
            </a:r>
            <a:r>
              <a:rPr lang="en-US" altLang="zh-CN" sz="2200" dirty="0" err="1">
                <a:solidFill>
                  <a:prstClr val="black"/>
                </a:solidFill>
                <a:ea typeface="宋体" charset="-122"/>
              </a:rPr>
              <a:t>int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型。</a:t>
            </a: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在赋值运算中，赋值号两边量的数据类型不同时，赋值号右边量的类型将转换为左边量的类型。如果右边量的数据类型长度比左边长时，将丢失一部分数据，这样会降低精度，丢失的部分按四舍五入向前舍入。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88262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2.5.1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类型的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自动转换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同种数据类型的运算结果，还是该类型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不同种数据类型的运算结果，是两种类型中取值范围更大的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那种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long double &gt; double &gt; float &gt; long &gt; </a:t>
            </a:r>
            <a:r>
              <a:rPr lang="en-US" altLang="zh-CN" sz="2200" dirty="0" err="1">
                <a:solidFill>
                  <a:prstClr val="black"/>
                </a:solidFill>
                <a:ea typeface="宋体" charset="-122"/>
              </a:rPr>
              <a:t>int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 &gt; short &gt;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char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69" y="3164056"/>
            <a:ext cx="5681663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622692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2.5.1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类型的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自动转换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比如：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假设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i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已指定为整型变量，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f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为单精度实型变量，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d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为双精度实型变量，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e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为长整型变量，则表达式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10+’a’+i*f-d/e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的运算次序应是：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进行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10+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’a’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的运算，将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’a’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转换成整数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97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，运算结果为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107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；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进行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i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*f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的运算，先将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i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和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f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都转换成双精度型，运算结果为双精度型。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整数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107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和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i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*f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的积相加，先将整数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107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转换成双精度型（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107.000000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），运算结果为双精度型。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进行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d/e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的运算，先将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e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转换成双精度型，运算结果为双精度型。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将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10+’a’+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i*f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的结果与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d/e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的商相减，结果为双精度型。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1200"/>
              </a:spcBef>
              <a:buClr>
                <a:srgbClr val="2DA2BF"/>
              </a:buClr>
            </a:pP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                           注意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：上述类型转换是由系统自动进行的。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r>
              <a:rPr lang="zh-CN" altLang="en-US" dirty="0" smtClean="0"/>
              <a:t>                                                   </a:t>
            </a:r>
            <a:r>
              <a:rPr lang="zh-CN" altLang="en-US" b="1" dirty="0" smtClean="0">
                <a:solidFill>
                  <a:srgbClr val="FF0000"/>
                </a:solidFill>
              </a:rPr>
              <a:t>记住</a:t>
            </a:r>
            <a:r>
              <a:rPr lang="zh-CN" altLang="en-US" b="1" dirty="0">
                <a:solidFill>
                  <a:srgbClr val="FF0000"/>
                </a:solidFill>
              </a:rPr>
              <a:t>一个原则：只能低精度类型转高精度</a:t>
            </a:r>
            <a:r>
              <a:rPr lang="zh-CN" altLang="en-US" b="1" dirty="0" smtClean="0">
                <a:solidFill>
                  <a:srgbClr val="FF0000"/>
                </a:solidFill>
              </a:rPr>
              <a:t>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076056" y="2492896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084168" y="2492896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076056" y="2636912"/>
            <a:ext cx="1368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0232" y="2636912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076056" y="2780928"/>
            <a:ext cx="19442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88759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2.5.2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类型的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强制转换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将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取值范围小的类型转为取值范围大的类型是安全的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，反之是不安全的。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如果大类型的值在小类型能容纳的范围之内，则平安无事。但是，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浮点数转为整数，会丢失小数部分，非四舍五入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反之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，转换后的结果必然是错误的，具体结果与机器和实现方式有关。避免如此使用，好的编译器会发出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警告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00" y="3633447"/>
            <a:ext cx="8148468" cy="286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404691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2.5.2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类型的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强制转换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分析下面程序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6" y="1843663"/>
            <a:ext cx="8148468" cy="286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4921250"/>
            <a:ext cx="28194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78004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2.5.2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类型的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强制转换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42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强制类型转换是通过类型转换运算来实现的，其一般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形式为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                  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（类型声明符）（表达式）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其功能是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把表达式的结果强制转换成类型声明符所表示的类型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。类型声明符和表达式都必须加括号（单个变量可以不加括号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），比如：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(double)a      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（将ａ转换成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double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类型）</a:t>
            </a: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(</a:t>
            </a:r>
            <a:r>
              <a:rPr lang="en-US" altLang="zh-CN" sz="2200" dirty="0" err="1">
                <a:solidFill>
                  <a:prstClr val="black"/>
                </a:solidFill>
                <a:ea typeface="宋体" charset="-122"/>
              </a:rPr>
              <a:t>int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) (</a:t>
            </a:r>
            <a:r>
              <a:rPr lang="en-US" altLang="zh-CN" sz="2200" dirty="0" err="1">
                <a:solidFill>
                  <a:prstClr val="black"/>
                </a:solidFill>
                <a:ea typeface="宋体" charset="-122"/>
              </a:rPr>
              <a:t>x+y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)    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（将</a:t>
            </a:r>
            <a:r>
              <a:rPr lang="en-US" altLang="zh-CN" sz="2200" dirty="0" err="1">
                <a:solidFill>
                  <a:prstClr val="black"/>
                </a:solidFill>
                <a:ea typeface="宋体" charset="-122"/>
              </a:rPr>
              <a:t>x+y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的值转换成</a:t>
            </a:r>
            <a:r>
              <a:rPr lang="en-US" altLang="zh-CN" sz="2200" dirty="0" err="1">
                <a:solidFill>
                  <a:prstClr val="black"/>
                </a:solidFill>
                <a:ea typeface="宋体" charset="-122"/>
              </a:rPr>
              <a:t>int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型） </a:t>
            </a: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(float)(5%3)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（将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5%3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的值转换成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float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型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）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注意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：</a:t>
            </a:r>
            <a:endParaRPr lang="en-US" altLang="zh-CN" sz="2200" b="1" dirty="0" smtClean="0">
              <a:solidFill>
                <a:srgbClr val="FF0000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	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无论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是强制类型转换还是自动转换，都只是为了本次运算的需要而对变量进行的临时性转换，而不改变变量本身的类型。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759591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2.5.2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类型的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强制转换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分析以下程序：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73" y="1893396"/>
            <a:ext cx="49339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457" y="2596971"/>
            <a:ext cx="2333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73" y="3693596"/>
            <a:ext cx="39052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23" y="4941168"/>
            <a:ext cx="2286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436292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2.1.1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数据类型</a:t>
            </a:r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—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内存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占用空间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58" y="1153102"/>
            <a:ext cx="6595084" cy="4554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935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179512" y="1752601"/>
            <a:ext cx="8278688" cy="1829761"/>
          </a:xfrm>
        </p:spPr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运算符与表达式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617594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smtClean="0"/>
              <a:t>2.6.1 </a:t>
            </a:r>
            <a:r>
              <a:rPr lang="zh-CN" altLang="en-US" dirty="0" smtClean="0"/>
              <a:t>运算符简介</a:t>
            </a:r>
            <a:endParaRPr lang="en-US" altLang="zh-CN" dirty="0" smtClean="0"/>
          </a:p>
          <a:p>
            <a:r>
              <a:rPr lang="en-US" altLang="zh-CN" dirty="0" smtClean="0"/>
              <a:t>2.6.2 </a:t>
            </a:r>
            <a:r>
              <a:rPr lang="zh-CN" altLang="en-US" dirty="0" smtClean="0"/>
              <a:t>算术运算符和算术表达式</a:t>
            </a:r>
            <a:endParaRPr lang="en-US" altLang="zh-CN" dirty="0" smtClean="0"/>
          </a:p>
          <a:p>
            <a:r>
              <a:rPr lang="en-US" altLang="zh-CN" dirty="0" smtClean="0"/>
              <a:t>2.6.3 </a:t>
            </a:r>
            <a:r>
              <a:rPr lang="zh-CN" altLang="en-US" dirty="0" smtClean="0"/>
              <a:t>赋值运算符和赋值表达式</a:t>
            </a:r>
            <a:endParaRPr lang="en-US" altLang="zh-CN" dirty="0" smtClean="0"/>
          </a:p>
          <a:p>
            <a:r>
              <a:rPr lang="en-US" altLang="zh-CN" dirty="0" smtClean="0"/>
              <a:t>2.6.4 </a:t>
            </a:r>
            <a:r>
              <a:rPr lang="zh-CN" altLang="en-US" dirty="0" smtClean="0"/>
              <a:t>逗号运算符和逗号表达式</a:t>
            </a:r>
            <a:endParaRPr lang="en-US" altLang="zh-CN" dirty="0" smtClean="0"/>
          </a:p>
          <a:p>
            <a:r>
              <a:rPr lang="en-US" altLang="zh-CN" dirty="0" smtClean="0"/>
              <a:t>2.6.5 </a:t>
            </a:r>
            <a:r>
              <a:rPr lang="zh-CN" altLang="en-US" dirty="0" smtClean="0"/>
              <a:t>其他常用的运算符</a:t>
            </a:r>
            <a:endParaRPr lang="en-US" altLang="zh-CN" dirty="0" smtClean="0"/>
          </a:p>
          <a:p>
            <a:r>
              <a:rPr lang="en-US" altLang="zh-CN" dirty="0" smtClean="0"/>
              <a:t>2.6.6 </a:t>
            </a:r>
            <a:r>
              <a:rPr lang="zh-CN" altLang="en-US" dirty="0" smtClean="0"/>
              <a:t>运算符的优先级与结合性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753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2.6.1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运算符简介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运算是对数据进行加工的过程，用来表示各种不同运算的符号称为运算符。它们是构成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语言表达式的基本元素。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517160"/>
              </p:ext>
            </p:extLst>
          </p:nvPr>
        </p:nvGraphicFramePr>
        <p:xfrm>
          <a:off x="1308435" y="2182217"/>
          <a:ext cx="7130070" cy="4532622"/>
        </p:xfrm>
        <a:graphic>
          <a:graphicData uri="http://schemas.openxmlformats.org/drawingml/2006/table">
            <a:tbl>
              <a:tblPr firstRow="1" firstCol="1" bandRow="1"/>
              <a:tblGrid>
                <a:gridCol w="3565035"/>
                <a:gridCol w="3565035"/>
              </a:tblGrid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Calibri"/>
                          <a:ea typeface="仿宋"/>
                          <a:cs typeface="Times New Roman"/>
                        </a:rPr>
                        <a:t>运算符种类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Calibri"/>
                          <a:ea typeface="仿宋"/>
                          <a:cs typeface="Times New Roman"/>
                        </a:rPr>
                        <a:t>运算符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算术运算符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仿宋"/>
                          <a:ea typeface="宋体"/>
                          <a:cs typeface="Times New Roman"/>
                        </a:rPr>
                        <a:t>+   -   *   /   %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自增、自减运算符</a:t>
                      </a:r>
                      <a:endParaRPr lang="zh-CN" sz="1400" kern="10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仿宋"/>
                          <a:ea typeface="宋体"/>
                          <a:cs typeface="Times New Roman"/>
                        </a:rPr>
                        <a:t>++   --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关系运算符</a:t>
                      </a:r>
                      <a:endParaRPr lang="zh-CN" sz="1400" kern="10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仿宋"/>
                          <a:ea typeface="宋体"/>
                          <a:cs typeface="Times New Roman"/>
                        </a:rPr>
                        <a:t>&lt;   &gt;   ==   &gt;=   &lt;=   !=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逻辑运算符</a:t>
                      </a:r>
                      <a:endParaRPr lang="zh-CN" sz="1400" kern="10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仿宋"/>
                          <a:ea typeface="宋体"/>
                          <a:cs typeface="Times New Roman"/>
                        </a:rPr>
                        <a:t>!   &amp;&amp;   ||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Calibri"/>
                          <a:ea typeface="仿宋"/>
                          <a:cs typeface="Times New Roman"/>
                        </a:rPr>
                        <a:t>位运算符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仿宋"/>
                          <a:ea typeface="宋体"/>
                          <a:cs typeface="Times New Roman"/>
                        </a:rPr>
                        <a:t>&lt;&lt;   &gt;&gt;   -   |   ^   &amp;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赋值运算符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仿宋"/>
                          <a:ea typeface="宋体"/>
                          <a:cs typeface="Times New Roman"/>
                        </a:rPr>
                        <a:t>=</a:t>
                      </a: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及其扩展赋值运算符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条件运算符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仿宋"/>
                          <a:ea typeface="宋体"/>
                          <a:cs typeface="Times New Roman"/>
                        </a:rPr>
                        <a:t>?: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逗号运算符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仿宋"/>
                          <a:ea typeface="宋体"/>
                          <a:cs typeface="Times New Roman"/>
                        </a:rPr>
                        <a:t>,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Calibri"/>
                          <a:ea typeface="仿宋"/>
                          <a:cs typeface="Times New Roman"/>
                        </a:rPr>
                        <a:t>指针运算符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仿宋"/>
                          <a:ea typeface="宋体"/>
                          <a:cs typeface="Times New Roman"/>
                        </a:rPr>
                        <a:t>*   &amp;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求字节数运算符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rgbClr val="FF0000"/>
                          </a:solidFill>
                          <a:effectLst/>
                          <a:latin typeface="仿宋"/>
                          <a:ea typeface="宋体"/>
                          <a:cs typeface="Times New Roman"/>
                        </a:rPr>
                        <a:t>sizeof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强制类型转换运算符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仿宋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类型</a:t>
                      </a: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仿宋"/>
                          <a:cs typeface="Times New Roman"/>
                        </a:rPr>
                        <a:t>)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Calibri"/>
                          <a:ea typeface="仿宋"/>
                          <a:cs typeface="Times New Roman"/>
                        </a:rPr>
                        <a:t>分量运算符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仿宋"/>
                          <a:ea typeface="宋体"/>
                          <a:cs typeface="Times New Roman"/>
                        </a:rPr>
                        <a:t>. -&gt;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Calibri"/>
                          <a:ea typeface="仿宋"/>
                          <a:cs typeface="Times New Roman"/>
                        </a:rPr>
                        <a:t>下标运算符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仿宋"/>
                          <a:ea typeface="宋体"/>
                          <a:cs typeface="Times New Roman"/>
                        </a:rPr>
                        <a:t>[]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Calibri"/>
                          <a:ea typeface="仿宋"/>
                          <a:cs typeface="Times New Roman"/>
                        </a:rPr>
                        <a:t>其他运算符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Calibri"/>
                          <a:ea typeface="仿宋"/>
                          <a:cs typeface="Times New Roman"/>
                        </a:rPr>
                        <a:t>如函数调用运算符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219" marR="912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877654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算术运算符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和算术表达式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114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、算术运算符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算术运算符除了取负值运算符外都是双目运算符，即指两个运算对象之间的运算。取负值运算是单目运算符。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2559244"/>
            <a:ext cx="70389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20964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算术运算符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和算术表达式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0392" lvl="1" indent="-4572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注意：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307592" lvl="2" indent="-4572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使用除法运算符“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/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”时，若参与运算的变量均为整数时，其结果也为整数（舍去小数）。若除数或被除数中有一个为负数，则结果值随机器而定。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307592" lvl="2" indent="-4572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使用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求余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运算符（模运算符）“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%”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时，要求参与运算的变量必须均为整型，其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结果为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两数相除所得的余数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307592" lvl="2" indent="-4572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一般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情况下，所得余数与被除数符号相同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。例如：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850392" lvl="2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	     7%4=3	10%5=0	-8%5=-3	8%-5=3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62635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8" y="1201052"/>
            <a:ext cx="46101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588" y="3356992"/>
            <a:ext cx="34671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算术运算符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和算术表达式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818174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算术运算符和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算术表达式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517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、算术表达式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用算术运算符、圆括号将运算对象（或称操作数）连接起来的符号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语言语法规则的式子，称为算术表达式。其中运算对象可以是常量、变量、函数等。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rgbClr val="FF0000"/>
                </a:solidFill>
                <a:ea typeface="宋体" charset="-122"/>
              </a:rPr>
              <a:t>C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语言的算术表达式的书写形式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与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数学中表达式的书写形式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是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有区别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的，在使用时需要注意以下几点。</a:t>
            </a: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语言表达式中的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乘号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不能省略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语言表达式中只能使用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系统允许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的标识符 </a:t>
            </a:r>
            <a:endParaRPr lang="en-US" altLang="zh-CN" sz="2200" b="1" dirty="0">
              <a:solidFill>
                <a:srgbClr val="FF0000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语言表达式中的内容必须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书写在同一行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，不允许有分子分母形式，必要时要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利用圆括号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保证运算的顺序。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语言表达式不允许使用方括号和花括号，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只能使用圆括号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帮助限定运算顺序。可以使用多层圆括号，但左右括号必须配对，运算时从内层圆括号开始，由内向外一次计算表达式的值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4078492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算术运算符和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算术表达式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、算术表达式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 例如：将下面数学公式改为算术表达式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315387"/>
                  </p:ext>
                </p:extLst>
              </p:nvPr>
            </p:nvGraphicFramePr>
            <p:xfrm>
              <a:off x="316073" y="2637821"/>
              <a:ext cx="8569647" cy="2304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8191"/>
                    <a:gridCol w="2808312"/>
                    <a:gridCol w="403314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一般数学式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算术表达式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说明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[a(</a:t>
                          </a:r>
                          <a:r>
                            <a:rPr lang="en-US" altLang="zh-CN" dirty="0" err="1" smtClean="0"/>
                            <a:t>b+c</a:t>
                          </a:r>
                          <a:r>
                            <a:rPr lang="en-US" altLang="zh-CN" dirty="0" smtClean="0"/>
                            <a:t>)+d]ac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(a*(</a:t>
                          </a:r>
                          <a:r>
                            <a:rPr lang="en-US" altLang="zh-CN" dirty="0" err="1" smtClean="0"/>
                            <a:t>b+c</a:t>
                          </a:r>
                          <a:r>
                            <a:rPr lang="en-US" altLang="zh-CN" dirty="0" smtClean="0"/>
                            <a:t>)+d)*a*c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方括号改成圆括号</a:t>
                          </a:r>
                          <a:endParaRPr lang="en-US" altLang="zh-CN" dirty="0" smtClean="0"/>
                        </a:p>
                        <a:p>
                          <a:pPr algn="ctr"/>
                          <a:r>
                            <a:rPr lang="en-US" altLang="zh-CN" dirty="0" smtClean="0"/>
                            <a:t>*</a:t>
                          </a:r>
                          <a:r>
                            <a:rPr lang="zh-CN" altLang="en-US" dirty="0" smtClean="0"/>
                            <a:t>不能省略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i="1" smtClean="0">
                                        <a:latin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3.1415926*r*r/2.0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/>
                                </a:rPr>
                                <m:t>𝜋</m:t>
                              </m:r>
                            </m:oMath>
                          </a14:m>
                          <a:r>
                            <a:rPr lang="zh-CN" altLang="en-US" dirty="0" smtClean="0"/>
                            <a:t>为非字母字符，要用浮点型常量代替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𝑥𝑦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x/(</a:t>
                          </a:r>
                          <a:r>
                            <a:rPr lang="en-US" altLang="zh-CN" dirty="0" err="1" smtClean="0"/>
                            <a:t>x+y</a:t>
                          </a:r>
                          <a:r>
                            <a:rPr lang="en-US" altLang="zh-CN" dirty="0" smtClean="0"/>
                            <a:t>)+1.0/(x*y)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不能出现分数</a:t>
                          </a:r>
                          <a:endParaRPr lang="en-US" altLang="zh-CN" dirty="0" smtClean="0"/>
                        </a:p>
                        <a:p>
                          <a:pPr algn="ctr"/>
                          <a:r>
                            <a:rPr lang="zh-CN" altLang="en-US" dirty="0" smtClean="0"/>
                            <a:t>改用除法运算符，圆括号不能缺少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315387"/>
                  </p:ext>
                </p:extLst>
              </p:nvPr>
            </p:nvGraphicFramePr>
            <p:xfrm>
              <a:off x="316073" y="2637821"/>
              <a:ext cx="8569647" cy="2304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8191"/>
                    <a:gridCol w="2808312"/>
                    <a:gridCol w="403314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一般数学式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算术表达式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说明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[a(</a:t>
                          </a:r>
                          <a:r>
                            <a:rPr lang="en-US" altLang="zh-CN" dirty="0" err="1" smtClean="0"/>
                            <a:t>b+c</a:t>
                          </a:r>
                          <a:r>
                            <a:rPr lang="en-US" altLang="zh-CN" dirty="0" smtClean="0"/>
                            <a:t>)+d]ac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(a*(</a:t>
                          </a:r>
                          <a:r>
                            <a:rPr lang="en-US" altLang="zh-CN" dirty="0" err="1" smtClean="0"/>
                            <a:t>b+c</a:t>
                          </a:r>
                          <a:r>
                            <a:rPr lang="en-US" altLang="zh-CN" dirty="0" smtClean="0"/>
                            <a:t>)+d)*a*c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方括号改成圆括号</a:t>
                          </a:r>
                          <a:endParaRPr lang="en-US" altLang="zh-CN" dirty="0" smtClean="0"/>
                        </a:p>
                        <a:p>
                          <a:pPr algn="ctr"/>
                          <a:r>
                            <a:rPr lang="en-US" altLang="zh-CN" dirty="0" smtClean="0"/>
                            <a:t>*</a:t>
                          </a:r>
                          <a:r>
                            <a:rPr lang="zh-CN" altLang="en-US" dirty="0" smtClean="0"/>
                            <a:t>不能省略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352" t="-167619" r="-395070" b="-1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3.1415926*r*r/2.0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12538" t="-167619" b="-111429"/>
                          </a:stretch>
                        </a:blipFill>
                      </a:tcPr>
                    </a:tc>
                  </a:tr>
                  <a:tr h="65366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352" t="-262617" r="-395070" b="-93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x/(</a:t>
                          </a:r>
                          <a:r>
                            <a:rPr lang="en-US" altLang="zh-CN" dirty="0" err="1" smtClean="0"/>
                            <a:t>x+y</a:t>
                          </a:r>
                          <a:r>
                            <a:rPr lang="en-US" altLang="zh-CN" dirty="0" smtClean="0"/>
                            <a:t>)+1.0/(x*y)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不能出现分数</a:t>
                          </a:r>
                          <a:endParaRPr lang="en-US" altLang="zh-CN" dirty="0" smtClean="0"/>
                        </a:p>
                        <a:p>
                          <a:pPr algn="ctr"/>
                          <a:r>
                            <a:rPr lang="zh-CN" altLang="en-US" dirty="0" smtClean="0"/>
                            <a:t>改用除法运算符，圆括号不能缺少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02678824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2.6.2</a:t>
            </a:r>
            <a:r>
              <a:rPr lang="en-US" altLang="zh-CN" sz="40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算术运算符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和算术表达式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、算术运算符的优先级和结合性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 algn="just">
              <a:spcBef>
                <a:spcPts val="18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优先级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：是指当一个表达式中如果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有多个运算符时，则计算是有先后次序的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，这种计算的先后次序称为相应运算符的优先级。</a:t>
            </a: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结合性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：是指当一个运算对象两侧的运算符的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优先级别相同时，进行运算（处理）的结合方向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。按“从右向左”的顺序运算，称为右结合性；按“从左到右”的顺序运算，称为左结合性。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 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672012"/>
            <a:ext cx="7023100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6252789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2.6.2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（</a:t>
            </a:r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1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）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关系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运算符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1205175"/>
            <a:ext cx="85439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255980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2.6.2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（</a:t>
            </a:r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）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逻辑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运算符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5" y="1194054"/>
            <a:ext cx="8808745" cy="252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87005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7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8679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1" y="1268760"/>
            <a:ext cx="8459378" cy="464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2.1.1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数据类型</a:t>
            </a:r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—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存储形式</a:t>
            </a:r>
            <a:endParaRPr lang="zh-CN" altLang="en-US" sz="4000" dirty="0">
              <a:solidFill>
                <a:srgbClr val="800000"/>
              </a:solidFill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328918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2.6.3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赋值运算符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和赋值表达式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43198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、赋值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运算</a:t>
            </a: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赋值符号“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=”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就是赋值运算符，由赋值运算符组成的表达式称为赋值表达式。其一般形式为：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                                     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变量名</a:t>
            </a:r>
            <a:r>
              <a:rPr lang="en-US" altLang="zh-CN" sz="2200" b="1" dirty="0">
                <a:solidFill>
                  <a:srgbClr val="0070C0"/>
                </a:solidFill>
                <a:ea typeface="宋体" charset="-122"/>
              </a:rPr>
              <a:t>=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表达式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赋值的含义是指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将赋值运算符右边表达式的值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存放到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以左边变量名为标识的存储单元中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464059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2.6.3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赋值运算符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和赋值表达式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43198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、赋值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运算</a:t>
            </a: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说明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：</a:t>
            </a: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赋值运算符的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左边必须是变量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，右边的表达式可以是单一的常量、变量、表达式和函数调用语句。 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850392" lvl="2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   x=10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;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   y=x+10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;  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 y=max(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a,b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);</a:t>
            </a: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赋值符号“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=”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不同于数学中使用的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等号，它没有相等的含义。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1307592" lvl="3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b="1" dirty="0" smtClean="0">
                <a:solidFill>
                  <a:srgbClr val="0070C0"/>
                </a:solidFill>
                <a:ea typeface="宋体" charset="-122"/>
              </a:rPr>
              <a:t>例如：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x=x+1;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的含义是取出变量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x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中的值加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后，再放入变量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x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中去。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43761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2.6.3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赋值运算符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和赋值表达式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43198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、赋值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运算</a:t>
            </a: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说明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：</a:t>
            </a: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在一个赋值表达式中，可以出现多个赋值运算符，其运算顺序是从右向左结合。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850392" lvl="2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    例如，下面的是合法的赋值表达式：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850392" lvl="2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	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850392" lvl="2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 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  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上面的表达式在运算时，先执行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z=0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，再把其结果赋予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y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，最后再把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y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的赋值表达式结果的值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0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赋予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x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。又如：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850392" lvl="2">
              <a:spcBef>
                <a:spcPts val="324"/>
              </a:spcBef>
              <a:buClr>
                <a:srgbClr val="2DA2BF"/>
              </a:buClr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进行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赋值运算时，当赋值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运算符两边的数据类型不同时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，将由系统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自动进行类型转换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。转换的原则是，赋值运算符右边的数据类型转换成左边的变量类型。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02" y="3423805"/>
            <a:ext cx="42957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18" y="4509120"/>
            <a:ext cx="39814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88375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2.6.3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赋值运算符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和赋值表达式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431981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、赋值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运算</a:t>
            </a: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说明：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进行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赋值运算时，当赋值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运算符两边的数据类型不同时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，将由系统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自动进行类型转换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。转换的原则是，赋值运算符右边的数据类型转换成左边的变量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类型。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2627"/>
              </p:ext>
            </p:extLst>
          </p:nvPr>
        </p:nvGraphicFramePr>
        <p:xfrm>
          <a:off x="297520" y="3421963"/>
          <a:ext cx="8569647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232"/>
                <a:gridCol w="2160240"/>
                <a:gridCol w="43671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运算符左边的类型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运算符右边的类型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转换说明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float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将整型数据转换成实型数据后再赋值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float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将实型数据的小数部分截去后再赋值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long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baseline="0" dirty="0" err="1" smtClean="0"/>
                        <a:t>int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int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short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值不变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int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short </a:t>
                      </a:r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long </a:t>
                      </a:r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右侧的值不能超过左侧数据值的范围，否则将导致意外的结果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signed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按原样赋值。但是如果数据范围超过相应整型的范围，将导致意外的结果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signed</a:t>
                      </a:r>
                      <a:endParaRPr lang="zh-CN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unsigned</a:t>
                      </a:r>
                      <a:endParaRPr lang="zh-CN" altLang="en-US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07139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2.6.3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赋值运算符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和赋值表达式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431981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、复合赋值运算符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为了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提高编译生成的可执行代码的执行效率，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语言规定可以在赋值运算符“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=”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之前加上其他运算符，以构成复合赋值运算符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。其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一般形式为：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                   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变量  双目运算符</a:t>
            </a:r>
            <a:r>
              <a:rPr lang="en-US" altLang="zh-CN" sz="2200" b="1" dirty="0">
                <a:solidFill>
                  <a:srgbClr val="FF0000"/>
                </a:solidFill>
                <a:ea typeface="宋体" charset="-122"/>
              </a:rPr>
              <a:t>=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表达式；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         等价于：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                   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变量</a:t>
            </a:r>
            <a:r>
              <a:rPr lang="en-US" altLang="zh-CN" sz="2200" b="1" dirty="0">
                <a:solidFill>
                  <a:srgbClr val="FF0000"/>
                </a:solidFill>
                <a:ea typeface="宋体" charset="-122"/>
              </a:rPr>
              <a:t>=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变量 双目运算符 表达式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     例如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：</a:t>
            </a:r>
          </a:p>
          <a:p>
            <a:pPr marL="2221992" lvl="5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	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n+=1;  n=n+1;</a:t>
            </a:r>
          </a:p>
          <a:p>
            <a:pPr marL="2221992" lvl="5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	x*=y+1; x=x*(y+1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);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33187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2.6.3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赋值运算符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和赋值表达式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43198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、复合赋值运算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符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C 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语言规定，所有双目运算符都可以与赋值运算符一起组合成复合赋值运算符。共存在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10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种复合赋值运算符，即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+=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-=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、*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=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\=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%=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&lt;&lt;=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&gt;&gt;=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&amp;=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^=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||=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复合赋值运算符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的优先级与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赋值运算符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的</a:t>
            </a:r>
            <a:r>
              <a:rPr lang="zh-CN" altLang="en-US" sz="2200" b="1" dirty="0">
                <a:solidFill>
                  <a:srgbClr val="0070C0"/>
                </a:solidFill>
                <a:ea typeface="宋体" charset="-122"/>
              </a:rPr>
              <a:t>优先级相同，且结合方向也一致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</a:t>
            </a:r>
          </a:p>
        </p:txBody>
      </p:sp>
      <p:sp>
        <p:nvSpPr>
          <p:cNvPr id="3" name="动作按钮: 后退或前一项 2">
            <a:hlinkClick r:id="rId4" action="ppaction://hlinksldjump" highlightClick="1"/>
          </p:cNvPr>
          <p:cNvSpPr/>
          <p:nvPr/>
        </p:nvSpPr>
        <p:spPr>
          <a:xfrm>
            <a:off x="3347864" y="3284984"/>
            <a:ext cx="288032" cy="328394"/>
          </a:xfrm>
          <a:prstGeom prst="actionButtonBackPreviou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02193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2.6.3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赋值运算符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和赋值表达式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431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、复合赋值运算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9"/>
          <a:stretch/>
        </p:blipFill>
        <p:spPr bwMode="auto">
          <a:xfrm>
            <a:off x="796997" y="1815875"/>
            <a:ext cx="7550006" cy="505585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59036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2.6.3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赋值运算符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赋值表达式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431981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、赋值表达式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由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赋值运算符将一个变量和一个表达式连接起来的式子称为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“赋值表达式”。一般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形式为：</a:t>
            </a: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				变量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=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表达式</a:t>
            </a:r>
          </a:p>
          <a:p>
            <a:pPr marL="736092" lvl="1" indent="-342900">
              <a:spcBef>
                <a:spcPts val="18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赋值表达式的求解过程：</a:t>
            </a: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先求解赋值运算符右侧的“表达式”的值</a:t>
            </a: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将赋值运算符右侧“表达式”的值赋值给左侧变量</a:t>
            </a: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赋值表达式的值就是被赋值变量的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值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850392" lvl="2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 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74" y="4939142"/>
            <a:ext cx="4037731" cy="143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100752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2.6.3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赋值运算符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赋值表达式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431981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3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、赋值表达式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说明：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赋值表达式中的“表达式”，也可以是一个赋值表达式。例如：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赋值表达式也可以包含复合的赋值运算符。例如：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spcBef>
                <a:spcPts val="324"/>
              </a:spcBef>
              <a:buClr>
                <a:srgbClr val="2DA2BF"/>
              </a:buClr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如果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a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的初值为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12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，此赋值表达式的求解步骤如下：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prstClr val="black"/>
                </a:solidFill>
                <a:ea typeface="宋体" charset="-122"/>
              </a:rPr>
              <a:t>先进行“</a:t>
            </a:r>
            <a:r>
              <a:rPr lang="en-US" altLang="zh-CN" dirty="0" smtClean="0">
                <a:solidFill>
                  <a:prstClr val="black"/>
                </a:solidFill>
                <a:ea typeface="宋体" charset="-122"/>
              </a:rPr>
              <a:t>a-=a*a</a:t>
            </a:r>
            <a:r>
              <a:rPr lang="zh-CN" altLang="en-US" dirty="0" smtClean="0">
                <a:solidFill>
                  <a:prstClr val="black"/>
                </a:solidFill>
                <a:ea typeface="宋体" charset="-122"/>
              </a:rPr>
              <a:t>”的运算，相当于</a:t>
            </a:r>
            <a:r>
              <a:rPr lang="en-US" altLang="zh-CN" dirty="0" smtClean="0">
                <a:solidFill>
                  <a:prstClr val="black"/>
                </a:solidFill>
                <a:ea typeface="宋体" charset="-122"/>
              </a:rPr>
              <a:t>a=a-a*a=12-12*12=-132</a:t>
            </a: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prstClr val="black"/>
                </a:solidFill>
                <a:ea typeface="宋体" charset="-122"/>
              </a:rPr>
              <a:t>再进行“</a:t>
            </a:r>
            <a:r>
              <a:rPr lang="en-US" altLang="zh-CN" dirty="0" smtClean="0">
                <a:solidFill>
                  <a:prstClr val="black"/>
                </a:solidFill>
                <a:ea typeface="宋体" charset="-122"/>
              </a:rPr>
              <a:t>a+=-132</a:t>
            </a:r>
            <a:r>
              <a:rPr lang="zh-CN" altLang="en-US" dirty="0" smtClean="0">
                <a:solidFill>
                  <a:prstClr val="black"/>
                </a:solidFill>
                <a:ea typeface="宋体" charset="-122"/>
              </a:rPr>
              <a:t>”的运算，相当于</a:t>
            </a:r>
            <a:r>
              <a:rPr lang="en-US" altLang="zh-CN" dirty="0" smtClean="0">
                <a:solidFill>
                  <a:prstClr val="black"/>
                </a:solidFill>
                <a:ea typeface="宋体" charset="-122"/>
              </a:rPr>
              <a:t>a=a+(-132)=-132-132=-264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96614"/>
            <a:ext cx="8410575" cy="923925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4368583"/>
            <a:ext cx="1362075" cy="43815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013989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2.6.4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逗号运算符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和逗号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表达式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431981" cy="4762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在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语言中，逗号运算符即“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,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”，可以用于将若干个表达式连接起来构成一个逗号表达式。其一般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形式为：</a:t>
            </a:r>
          </a:p>
          <a:p>
            <a:pPr marL="850392" lvl="2" algn="ctr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表达式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，表达式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…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 表达式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n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；</a:t>
            </a:r>
          </a:p>
          <a:p>
            <a:pPr marL="850392" lvl="2">
              <a:spcBef>
                <a:spcPts val="324"/>
              </a:spcBef>
              <a:buClr>
                <a:srgbClr val="2DA2BF"/>
              </a:buClr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求解过程：自左至右，最后求得的表达式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n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的值即为整个逗号表达式的值。</a:t>
            </a: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例如：</a:t>
            </a:r>
          </a:p>
          <a:p>
            <a:pPr marL="1307592" lvl="3">
              <a:spcBef>
                <a:spcPts val="324"/>
              </a:spcBef>
              <a:buClr>
                <a:srgbClr val="2DA2BF"/>
              </a:buClr>
            </a:pP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3+5,6+8</a:t>
            </a:r>
          </a:p>
          <a:p>
            <a:pPr marL="1307592" lvl="3">
              <a:spcBef>
                <a:spcPts val="324"/>
              </a:spcBef>
              <a:buClr>
                <a:srgbClr val="2DA2BF"/>
              </a:buClr>
            </a:pP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这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是一个逗号表达式，它的值为第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2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个表达式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6+8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的值，即为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14.</a:t>
            </a:r>
            <a:endParaRPr lang="en-US" altLang="zh-CN" sz="20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逗号运算符在所有运算符中的优先级别最低，且具有从左至右的结合性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。它起到了把若干个表达式串联起来的作用，例如：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1307592" lvl="3">
              <a:spcBef>
                <a:spcPts val="324"/>
              </a:spcBef>
              <a:buClr>
                <a:srgbClr val="2DA2BF"/>
              </a:buClr>
            </a:pP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a=3*4, a*5, a+10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;         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结果为：</a:t>
            </a: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2772156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22" y="1175474"/>
            <a:ext cx="748665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595" y="3851014"/>
            <a:ext cx="6424811" cy="3006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2.1.1 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数据类型</a:t>
            </a:r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—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占内存字节数代码</a:t>
            </a:r>
            <a:endParaRPr lang="zh-CN" altLang="en-US" sz="4000" dirty="0">
              <a:solidFill>
                <a:srgbClr val="80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498" y="1480844"/>
            <a:ext cx="7920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编程</a:t>
            </a:r>
            <a:r>
              <a:rPr lang="zh-CN" altLang="en-US" sz="2400" dirty="0" smtClean="0">
                <a:solidFill>
                  <a:srgbClr val="FF0000"/>
                </a:solidFill>
              </a:rPr>
              <a:t>验证数据类型占字节数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765182" y="3743002"/>
            <a:ext cx="39604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2.6.4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逗号运算符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和逗号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表达式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81" y="1340768"/>
            <a:ext cx="6151418" cy="267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62" y="4365104"/>
            <a:ext cx="2640137" cy="144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725357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2.6.4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逗号运算符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和逗号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表达式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4319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324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使用逗号表达式应注意以下两点：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一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个逗号表达式可以与另一个表达式组成一个新的逗号表达式。例如：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(a=3*4,a*5),a+10;</a:t>
            </a: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不是任何地方出现逗号都作为逗号表达式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。例如在变量声明种的逗号只起间隔符的作用，不构成逗号表达式。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07108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2.6.5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其他常用运算符</a:t>
            </a:r>
            <a:endParaRPr lang="zh-CN" altLang="en-US" sz="4000" dirty="0">
              <a:solidFill>
                <a:srgbClr val="80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自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增自减运算符是单目运算符，即仅对一个运算对象施加运算，运算结果仍赋予该运算对象。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参加运算的运算对象只能是变量而不能是表达式或常量，其功能是使变量值自增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和自减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自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增、自减运算符可以用在运算量之前（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++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i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--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i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），称为前置运算。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自增、自减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运算符也可以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用在运算量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之后（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i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 ++ 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、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i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 -- 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），称为后置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运算。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768232"/>
              </p:ext>
            </p:extLst>
          </p:nvPr>
        </p:nvGraphicFramePr>
        <p:xfrm>
          <a:off x="287176" y="3140968"/>
          <a:ext cx="856964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821"/>
                <a:gridCol w="1430992"/>
                <a:gridCol w="2892917"/>
                <a:gridCol w="28929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运算符符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名称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举例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等价运算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++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加</a:t>
                      </a: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++</a:t>
                      </a:r>
                      <a:r>
                        <a:rPr lang="zh-CN" altLang="en-US" dirty="0" smtClean="0"/>
                        <a:t>或</a:t>
                      </a:r>
                      <a:r>
                        <a:rPr lang="en-US" altLang="zh-CN" dirty="0" smtClean="0"/>
                        <a:t>++</a:t>
                      </a:r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=i+1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减</a:t>
                      </a: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—</a:t>
                      </a:r>
                      <a:r>
                        <a:rPr lang="zh-CN" altLang="en-US" dirty="0" smtClean="0"/>
                        <a:t>或</a:t>
                      </a:r>
                      <a:r>
                        <a:rPr lang="en-US" altLang="zh-CN" dirty="0" smtClean="0"/>
                        <a:t>--</a:t>
                      </a:r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=i-1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76049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2.6.5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其他常用运算符</a:t>
            </a:r>
            <a:endParaRPr lang="zh-CN" altLang="en-US" sz="4000" dirty="0">
              <a:solidFill>
                <a:srgbClr val="80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前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置运算和后置运算的对比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作为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前缀运算符时，先加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/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减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，然后取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n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的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值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193292" lvl="2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作为后缀运算符时，先取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n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的值，然后加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/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减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1</a:t>
            </a:r>
          </a:p>
          <a:p>
            <a:pPr marL="850392" lvl="2">
              <a:spcBef>
                <a:spcPts val="1200"/>
              </a:spcBef>
              <a:buClr>
                <a:srgbClr val="2DA2BF"/>
              </a:buClr>
            </a:pP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777" y="4365104"/>
            <a:ext cx="3834603" cy="1228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56" y="2996952"/>
            <a:ext cx="3801614" cy="121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777" y="5765511"/>
            <a:ext cx="6238875" cy="104775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69418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2.6.5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其他常用运算符</a:t>
            </a:r>
            <a:endParaRPr lang="zh-CN" altLang="en-US" sz="4000" dirty="0">
              <a:solidFill>
                <a:srgbClr val="80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192" lvl="1">
              <a:spcBef>
                <a:spcPts val="1200"/>
              </a:spcBef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说明：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自增运算符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(++)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或自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减运算符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(--)</a:t>
            </a:r>
            <a:r>
              <a:rPr lang="zh-CN" altLang="en-US" sz="2200" b="1" dirty="0">
                <a:solidFill>
                  <a:srgbClr val="FF0000"/>
                </a:solidFill>
                <a:ea typeface="宋体" charset="-122"/>
              </a:rPr>
              <a:t>只能用于变量，而不能用于常量或表达式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。</a:t>
            </a:r>
            <a:endParaRPr lang="en-US" altLang="zh-CN" sz="2200" b="1" dirty="0" smtClean="0">
              <a:solidFill>
                <a:srgbClr val="FF0000"/>
              </a:solidFill>
              <a:ea typeface="宋体" charset="-122"/>
            </a:endParaRPr>
          </a:p>
          <a:p>
            <a:pPr marL="393192" lvl="1">
              <a:buClr>
                <a:srgbClr val="2DA2BF"/>
              </a:buClr>
            </a:pPr>
            <a:r>
              <a:rPr lang="en-US" altLang="zh-CN" sz="2000" dirty="0" smtClean="0">
                <a:solidFill>
                  <a:prstClr val="black"/>
                </a:solidFill>
                <a:ea typeface="宋体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例如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6++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或</a:t>
            </a: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(</a:t>
            </a:r>
            <a:r>
              <a:rPr lang="en-US" altLang="zh-CN" sz="2000" dirty="0" err="1">
                <a:solidFill>
                  <a:prstClr val="black"/>
                </a:solidFill>
                <a:ea typeface="宋体" charset="-122"/>
              </a:rPr>
              <a:t>a+b</a:t>
            </a: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)++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都是不合法的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0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自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增运算符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(++)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或自减运算符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(- -)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的结合方向是“自右至左”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393192" lvl="1">
              <a:buClr>
                <a:srgbClr val="2DA2BF"/>
              </a:buClr>
            </a:pP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例如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，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对于</a:t>
            </a:r>
            <a:r>
              <a:rPr lang="en-US" altLang="zh-CN" sz="2000" b="1" dirty="0" smtClean="0">
                <a:solidFill>
                  <a:srgbClr val="FF0000"/>
                </a:solidFill>
                <a:ea typeface="宋体" charset="-122"/>
              </a:rPr>
              <a:t>-</a:t>
            </a:r>
            <a:r>
              <a:rPr lang="en-US" altLang="zh-CN" sz="2000" b="1" dirty="0" err="1" smtClean="0">
                <a:solidFill>
                  <a:srgbClr val="FF0000"/>
                </a:solidFill>
                <a:ea typeface="宋体" charset="-122"/>
              </a:rPr>
              <a:t>i</a:t>
            </a:r>
            <a:r>
              <a:rPr lang="en-US" altLang="zh-CN" sz="2000" b="1" dirty="0" smtClean="0">
                <a:solidFill>
                  <a:srgbClr val="FF0000"/>
                </a:solidFill>
                <a:ea typeface="宋体" charset="-122"/>
              </a:rPr>
              <a:t>++</a:t>
            </a:r>
            <a:r>
              <a:rPr lang="zh-CN" altLang="en-US" sz="2000" dirty="0" smtClean="0">
                <a:solidFill>
                  <a:prstClr val="black"/>
                </a:solidFill>
                <a:ea typeface="宋体" charset="-122"/>
              </a:rPr>
              <a:t>，因为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“</a:t>
            </a: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-” 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运算符与“</a:t>
            </a:r>
            <a:r>
              <a:rPr lang="en-US" altLang="zh-CN" sz="2000" dirty="0">
                <a:solidFill>
                  <a:prstClr val="black"/>
                </a:solidFill>
                <a:ea typeface="宋体" charset="-122"/>
              </a:rPr>
              <a:t>++” 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运算符的优先级相同，而结合方向为“自右至左”，即</a:t>
            </a:r>
            <a:r>
              <a:rPr lang="zh-CN" altLang="en-US" sz="2000" b="1" dirty="0">
                <a:solidFill>
                  <a:srgbClr val="FF0000"/>
                </a:solidFill>
                <a:ea typeface="宋体" charset="-122"/>
              </a:rPr>
              <a:t>它相当于</a:t>
            </a:r>
            <a:r>
              <a:rPr lang="en-US" altLang="zh-CN" sz="2000" b="1" dirty="0">
                <a:solidFill>
                  <a:srgbClr val="FF0000"/>
                </a:solidFill>
                <a:ea typeface="宋体" charset="-122"/>
              </a:rPr>
              <a:t>-(</a:t>
            </a:r>
            <a:r>
              <a:rPr lang="en-US" altLang="zh-CN" sz="2000" b="1" dirty="0" err="1">
                <a:solidFill>
                  <a:srgbClr val="FF0000"/>
                </a:solidFill>
                <a:ea typeface="宋体" charset="-122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ea typeface="宋体" charset="-122"/>
              </a:rPr>
              <a:t>++)</a:t>
            </a:r>
            <a:r>
              <a:rPr lang="zh-CN" altLang="en-US" sz="2000" dirty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0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252189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2.6.6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运算符的优先级与结合性</a:t>
            </a:r>
            <a:endParaRPr lang="zh-CN" altLang="en-US" sz="4000" dirty="0">
              <a:solidFill>
                <a:srgbClr val="80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412776"/>
            <a:ext cx="843198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说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C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语言规定了运算符的“优先级”和“结合性”。在表达式求值时，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先按运算符的“优先级别”高低次序执行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850392" lvl="2"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例如表达式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a-b*c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等价于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a-(b*c)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，“</a:t>
            </a:r>
            <a:r>
              <a:rPr lang="en-US" altLang="zh-CN" sz="2200" dirty="0">
                <a:solidFill>
                  <a:prstClr val="black"/>
                </a:solidFill>
                <a:ea typeface="宋体" charset="-122"/>
              </a:rPr>
              <a:t>*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”运算符的优先级高于“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-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”运算符。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如果在一个运算对象两侧的运算符</a:t>
            </a:r>
            <a:r>
              <a:rPr lang="zh-CN" altLang="en-US" sz="2200" b="1" dirty="0" smtClean="0">
                <a:solidFill>
                  <a:srgbClr val="FF0000"/>
                </a:solidFill>
                <a:ea typeface="宋体" charset="-122"/>
              </a:rPr>
              <a:t>优先级别相同，则按规定的“结合方向”处理。</a:t>
            </a:r>
            <a:endParaRPr lang="en-US" altLang="zh-CN" sz="2200" b="1" dirty="0" smtClean="0">
              <a:solidFill>
                <a:srgbClr val="FF0000"/>
              </a:solidFill>
              <a:ea typeface="宋体" charset="-122"/>
            </a:endParaRPr>
          </a:p>
          <a:p>
            <a:pPr marL="850392" lvl="2">
              <a:buClr>
                <a:srgbClr val="2DA2BF"/>
              </a:buClr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例如表达式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a-b+c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中，运算符“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+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”和“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-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”的优先级别相同，结合性为“自左向右”，所以</a:t>
            </a:r>
            <a:r>
              <a:rPr lang="en-US" altLang="zh-CN" sz="2200" dirty="0" err="1" smtClean="0">
                <a:solidFill>
                  <a:prstClr val="black"/>
                </a:solidFill>
                <a:ea typeface="宋体" charset="-122"/>
              </a:rPr>
              <a:t>a-b+c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相当于（</a:t>
            </a:r>
            <a:r>
              <a:rPr lang="en-US" altLang="zh-CN" sz="2200" dirty="0" smtClean="0">
                <a:solidFill>
                  <a:prstClr val="black"/>
                </a:solidFill>
                <a:ea typeface="宋体" charset="-122"/>
              </a:rPr>
              <a:t>a-b)+c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  <a:p>
            <a:pPr marL="736092" lvl="1" indent="-342900">
              <a:spcBef>
                <a:spcPts val="1200"/>
              </a:spcBef>
              <a:buClr>
                <a:srgbClr val="2DA2BF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10148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2.6.6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运算符的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优先级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与结合性</a:t>
            </a:r>
            <a:endParaRPr lang="zh-CN" altLang="en-US" sz="4000" dirty="0">
              <a:solidFill>
                <a:srgbClr val="800000"/>
              </a:solidFill>
              <a:latin typeface="Arial" charset="0"/>
              <a:ea typeface="黑体" pitchFamily="2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81" y="1484784"/>
            <a:ext cx="7523163" cy="440848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022392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2.6.6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运算符的优先级与</a:t>
            </a:r>
            <a:r>
              <a:rPr lang="zh-CN" altLang="en-US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Arial" charset="0"/>
                <a:ea typeface="黑体" pitchFamily="2" charset="-122"/>
              </a:rPr>
              <a:t>结合性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2" y="980728"/>
            <a:ext cx="4560887" cy="58166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177250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2.6.6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其他</a:t>
            </a:r>
            <a:r>
              <a:rPr lang="zh-CN" altLang="en-US" sz="4000" dirty="0" smtClean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运算符</a:t>
            </a:r>
            <a:endParaRPr lang="zh-CN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Arial" charset="0"/>
              <a:ea typeface="黑体" pitchFamily="2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6" y="1712069"/>
            <a:ext cx="7838428" cy="343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229200"/>
            <a:ext cx="3823742" cy="153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841786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67" name="图片 6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对于基本数据类型量，按其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取值是否可以改变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，又分为常量和变量两种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在程序执行过程中，其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值不能被改变的量称为常量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，其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值可变的量称为变量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>
              <a:solidFill>
                <a:prstClr val="black"/>
              </a:solidFill>
              <a:ea typeface="宋体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在程序中，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常量可以不经说明而直接引用，而变量则必须先定义后使用</a:t>
            </a: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。</a:t>
            </a: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 marL="109728" indent="0">
              <a:spcBef>
                <a:spcPts val="1800"/>
              </a:spcBef>
              <a:buNone/>
            </a:pPr>
            <a:r>
              <a:rPr lang="zh-CN" altLang="en-US" sz="2200" dirty="0" smtClean="0">
                <a:solidFill>
                  <a:prstClr val="black"/>
                </a:solidFill>
                <a:ea typeface="宋体" charset="-122"/>
              </a:rPr>
              <a:t>常量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可分为两种：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直接常量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和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符号常量</a:t>
            </a:r>
          </a:p>
          <a:p>
            <a:pPr marL="736092" lvl="1" indent="-342900"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一般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从其字面形式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即可判别，这种常量称为直接常量。</a:t>
            </a:r>
          </a:p>
          <a:p>
            <a:pPr marL="736092" lvl="1" indent="-342900">
              <a:buClr>
                <a:srgbClr val="2DA2BF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有时为了使程序更加清晰和便于修改，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用一个标识符来代表常量</a:t>
            </a:r>
            <a:r>
              <a:rPr lang="zh-CN" altLang="en-US" sz="2200" dirty="0">
                <a:solidFill>
                  <a:prstClr val="black"/>
                </a:solidFill>
                <a:ea typeface="宋体" charset="-122"/>
              </a:rPr>
              <a:t>，即给某个常量取个有意义的名字，这种常量称为符号常量。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sz="2200" dirty="0" smtClean="0">
              <a:solidFill>
                <a:prstClr val="black"/>
              </a:solidFill>
              <a:ea typeface="宋体" charset="-122"/>
            </a:endParaRPr>
          </a:p>
          <a:p>
            <a:pPr>
              <a:buFont typeface="Wingdings" panose="05000000000000000000" pitchFamily="2" charset="2"/>
              <a:buChar char="p"/>
            </a:pPr>
            <a:endParaRPr lang="zh-CN" altLang="en-US" sz="2200" dirty="0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2.1.2 </a:t>
            </a:r>
            <a:r>
              <a:rPr lang="zh-CN" altLang="en-US" sz="4000" dirty="0">
                <a:solidFill>
                  <a:srgbClr val="800000"/>
                </a:solidFill>
                <a:latin typeface="Arial" charset="0"/>
                <a:ea typeface="黑体" pitchFamily="2" charset="-122"/>
              </a:rPr>
              <a:t>常量和变量</a:t>
            </a:r>
          </a:p>
        </p:txBody>
      </p:sp>
    </p:spTree>
    <p:extLst>
      <p:ext uri="{BB962C8B-B14F-4D97-AF65-F5344CB8AC3E}">
        <p14:creationId xmlns:p14="http://schemas.microsoft.com/office/powerpoint/2010/main" val="3210739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1871</TotalTime>
  <Words>5418</Words>
  <Application>Microsoft Office PowerPoint</Application>
  <PresentationFormat>全屏显示(4:3)</PresentationFormat>
  <Paragraphs>662</Paragraphs>
  <Slides>88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89" baseType="lpstr">
      <vt:lpstr>聚合</vt:lpstr>
      <vt:lpstr>第二章 基本数据类型、运算符和表达式</vt:lpstr>
      <vt:lpstr>2.1基本数据类型</vt:lpstr>
      <vt:lpstr>2.1.1 数据类型</vt:lpstr>
      <vt:lpstr>2.1.1 数据类型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2.2整型数据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2.3实型数据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2.4字符型数据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2.5不同类型数据的混合运算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2.6运算符与表达式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HG182201</dc:creator>
  <cp:lastModifiedBy>HP Inc.</cp:lastModifiedBy>
  <cp:revision>349</cp:revision>
  <dcterms:created xsi:type="dcterms:W3CDTF">2022-09-06T08:06:24Z</dcterms:created>
  <dcterms:modified xsi:type="dcterms:W3CDTF">2022-10-09T05:28:57Z</dcterms:modified>
</cp:coreProperties>
</file>